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9144000"/>
  <p:notesSz cx="6950075" cy="9236075"/>
  <p:embeddedFontLst>
    <p:embeddedFont>
      <p:font typeface="Arial Black"/>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6" roundtripDataSignature="AMtx7mile5uFHKOUXr+xcBnN72aXup74m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ArialBlack-regular.fntdata"/><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11699" cy="461804"/>
          </a:xfrm>
          <a:prstGeom prst="rect">
            <a:avLst/>
          </a:prstGeom>
          <a:noFill/>
          <a:ln>
            <a:noFill/>
          </a:ln>
        </p:spPr>
        <p:txBody>
          <a:bodyPr anchorCtr="0" anchor="t" bIns="46225" lIns="92475" spcFirstLastPara="1" rIns="92475" wrap="square" tIns="462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36769" y="0"/>
            <a:ext cx="3011699" cy="461804"/>
          </a:xfrm>
          <a:prstGeom prst="rect">
            <a:avLst/>
          </a:prstGeom>
          <a:noFill/>
          <a:ln>
            <a:noFill/>
          </a:ln>
        </p:spPr>
        <p:txBody>
          <a:bodyPr anchorCtr="0" anchor="t" bIns="46225" lIns="92475" spcFirstLastPara="1" rIns="92475" wrap="square" tIns="4622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66813" y="692150"/>
            <a:ext cx="4616450"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95008" y="4387136"/>
            <a:ext cx="5560060" cy="4156234"/>
          </a:xfrm>
          <a:prstGeom prst="rect">
            <a:avLst/>
          </a:prstGeom>
          <a:noFill/>
          <a:ln>
            <a:noFill/>
          </a:ln>
        </p:spPr>
        <p:txBody>
          <a:bodyPr anchorCtr="0" anchor="t" bIns="46225" lIns="92475" spcFirstLastPara="1" rIns="92475" wrap="square" tIns="4622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772669"/>
            <a:ext cx="3011699" cy="461804"/>
          </a:xfrm>
          <a:prstGeom prst="rect">
            <a:avLst/>
          </a:prstGeom>
          <a:noFill/>
          <a:ln>
            <a:noFill/>
          </a:ln>
        </p:spPr>
        <p:txBody>
          <a:bodyPr anchorCtr="0" anchor="b" bIns="46225" lIns="92475" spcFirstLastPara="1" rIns="92475" wrap="square" tIns="462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36769" y="8772669"/>
            <a:ext cx="3011699" cy="461804"/>
          </a:xfrm>
          <a:prstGeom prst="rect">
            <a:avLst/>
          </a:prstGeom>
          <a:noFill/>
          <a:ln>
            <a:noFill/>
          </a:ln>
        </p:spPr>
        <p:txBody>
          <a:bodyPr anchorCtr="0" anchor="b" bIns="46225" lIns="92475" spcFirstLastPara="1" rIns="92475" wrap="square" tIns="4622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notes"/>
          <p:cNvSpPr/>
          <p:nvPr>
            <p:ph idx="2" type="sldImg"/>
          </p:nvPr>
        </p:nvSpPr>
        <p:spPr>
          <a:xfrm>
            <a:off x="1166813" y="692150"/>
            <a:ext cx="4616450"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9" name="Google Shape;159;p1:notes"/>
          <p:cNvSpPr txBox="1"/>
          <p:nvPr>
            <p:ph idx="1" type="body"/>
          </p:nvPr>
        </p:nvSpPr>
        <p:spPr>
          <a:xfrm>
            <a:off x="695008" y="4387136"/>
            <a:ext cx="5560060" cy="4156234"/>
          </a:xfrm>
          <a:prstGeom prst="rect">
            <a:avLst/>
          </a:prstGeom>
          <a:noFill/>
          <a:ln>
            <a:noFill/>
          </a:ln>
        </p:spPr>
        <p:txBody>
          <a:bodyPr anchorCtr="0" anchor="t" bIns="46225" lIns="92475" spcFirstLastPara="1" rIns="92475" wrap="square" tIns="46225">
            <a:noAutofit/>
          </a:bodyPr>
          <a:lstStyle/>
          <a:p>
            <a:pPr indent="0" lvl="0" marL="0" rtl="0" algn="l">
              <a:spcBef>
                <a:spcPts val="0"/>
              </a:spcBef>
              <a:spcAft>
                <a:spcPts val="0"/>
              </a:spcAft>
              <a:buNone/>
            </a:pPr>
            <a:r>
              <a:rPr lang="en-US"/>
              <a:t>Just a few short years ago, copyright and trademark challenges were not something that needed to be understood by a regular Al-Anon member. Al-Anon Family Group Headquarters, Inc. managed these legal rights, offering by informal, undocumented agreement the right to use the Al-Anon name and logo to every Al-Anon Family Group and service arm. Groups and service arms were understood to have trusted servants familiar with the “</a:t>
            </a:r>
            <a:r>
              <a:rPr i="0" lang="en-US"/>
              <a:t>Digest of Al-Anon and Alateen Policies” section of the </a:t>
            </a:r>
            <a:r>
              <a:rPr i="1" lang="en-US"/>
              <a:t>Al-Anon/Alateen Service Manual</a:t>
            </a:r>
            <a:r>
              <a:rPr i="0" lang="en-US"/>
              <a:t>,</a:t>
            </a:r>
            <a:r>
              <a:rPr i="1" lang="en-US"/>
              <a:t> </a:t>
            </a:r>
            <a:r>
              <a:rPr i="0" lang="en-US"/>
              <a:t>who would share their knowledge to ensure obedience to the unenforceable, even the relatively technical section on “Conference Approved Literature and Service Tools/Materials.”</a:t>
            </a:r>
            <a:endParaRPr/>
          </a:p>
          <a:p>
            <a:pPr indent="0" lvl="0" marL="0" rtl="0" algn="l">
              <a:spcBef>
                <a:spcPts val="0"/>
              </a:spcBef>
              <a:spcAft>
                <a:spcPts val="0"/>
              </a:spcAft>
              <a:buNone/>
            </a:pPr>
            <a:r>
              <a:t/>
            </a:r>
            <a:endParaRPr i="0"/>
          </a:p>
          <a:p>
            <a:pPr indent="0" lvl="0" marL="0" rtl="0" algn="l">
              <a:spcBef>
                <a:spcPts val="0"/>
              </a:spcBef>
              <a:spcAft>
                <a:spcPts val="0"/>
              </a:spcAft>
              <a:buNone/>
            </a:pPr>
            <a:r>
              <a:rPr lang="en-US"/>
              <a:t>Then, slowly but steadily, the internet came to the forefront of our recovery program experience. Members began creating Facebook groups to meet, separate entities disconnected from the Al-Anon service structure began creating websites, and members began posting YouTube videos to share the Al-Anon message. On the whole, the members building these new means of reaching those still suffering from the family disease of alcoholism were operating in what they understood to be the best interests of Al-Anon as a whole. They did not understand that use of the Al-Anon trademark and posting of copyrighted materials diluted AFG, Inc.’s ability to protect our name from sources in the future who might not be operating with good will and intentions.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Over the last several years, the onslaught of violations and members requests for information led the WSO to create a part-time Legal Assistant position. Anne P. currently serves in this position, informing members, writing letters to those who post violations, and, thankfully, enjoying many positive responses from those members who, once educated about copyright and trademark, promptly corrected their website and group procedures. The consistency in the nature of the violations led Anne to suggest we create a presentation for the World Service Conference members to help share information about what does and doesn’t violate Al-Anon’s copyright and trademark in the hopes of expanding the WSO and WSC Structures’ capacity to inform and reduce the incidence of violations. </a:t>
            </a:r>
            <a:endParaRPr/>
          </a:p>
        </p:txBody>
      </p:sp>
      <p:sp>
        <p:nvSpPr>
          <p:cNvPr id="160" name="Google Shape;160;p1:notes"/>
          <p:cNvSpPr txBox="1"/>
          <p:nvPr>
            <p:ph idx="12" type="sldNum"/>
          </p:nvPr>
        </p:nvSpPr>
        <p:spPr>
          <a:xfrm>
            <a:off x="3936769" y="8772669"/>
            <a:ext cx="3011699" cy="461804"/>
          </a:xfrm>
          <a:prstGeom prst="rect">
            <a:avLst/>
          </a:prstGeom>
          <a:noFill/>
          <a:ln>
            <a:noFill/>
          </a:ln>
        </p:spPr>
        <p:txBody>
          <a:bodyPr anchorCtr="0" anchor="b" bIns="46225" lIns="92475" spcFirstLastPara="1" rIns="92475" wrap="square" tIns="462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notes"/>
          <p:cNvSpPr/>
          <p:nvPr>
            <p:ph idx="2" type="sldImg"/>
          </p:nvPr>
        </p:nvSpPr>
        <p:spPr>
          <a:xfrm>
            <a:off x="1166813" y="692150"/>
            <a:ext cx="4616450"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p2:notes"/>
          <p:cNvSpPr txBox="1"/>
          <p:nvPr>
            <p:ph idx="1" type="body"/>
          </p:nvPr>
        </p:nvSpPr>
        <p:spPr>
          <a:xfrm>
            <a:off x="695008" y="4387136"/>
            <a:ext cx="5560060" cy="4156234"/>
          </a:xfrm>
          <a:prstGeom prst="rect">
            <a:avLst/>
          </a:prstGeom>
          <a:noFill/>
          <a:ln>
            <a:noFill/>
          </a:ln>
        </p:spPr>
        <p:txBody>
          <a:bodyPr anchorCtr="0" anchor="t" bIns="46225" lIns="92475" spcFirstLastPara="1" rIns="92475" wrap="square" tIns="46225">
            <a:noAutofit/>
          </a:bodyPr>
          <a:lstStyle/>
          <a:p>
            <a:pPr indent="0" lvl="0" marL="0" rtl="0" algn="l">
              <a:spcBef>
                <a:spcPts val="0"/>
              </a:spcBef>
              <a:spcAft>
                <a:spcPts val="0"/>
              </a:spcAft>
              <a:buNone/>
            </a:pPr>
            <a:r>
              <a:rPr lang="en-US" u="none"/>
              <a:t>The “World Service Handbook” section of the </a:t>
            </a:r>
            <a:r>
              <a:rPr i="1" lang="en-US" u="none"/>
              <a:t>2022-2025 Al-Anon/Alateen Service Manual </a:t>
            </a:r>
            <a:r>
              <a:rPr i="0" lang="en-US" u="none"/>
              <a:t>(P-24/25) v2 on page 150 states</a:t>
            </a:r>
            <a:r>
              <a:rPr lang="en-US"/>
              <a:t>,</a:t>
            </a:r>
            <a:r>
              <a:rPr i="0" lang="en-US" u="none"/>
              <a:t> “The group conscience of Al-Anon can work effectively only if it is informed.” Likewise, the WSO recognizes </a:t>
            </a:r>
            <a:r>
              <a:rPr lang="en-US"/>
              <a:t>that Al-Anon</a:t>
            </a:r>
            <a:r>
              <a:rPr i="0" lang="en-US" u="none"/>
              <a:t> members, groups, and the links of service can only operate successfully in protecting Al-Anon Family Groups</a:t>
            </a:r>
            <a:r>
              <a:rPr lang="en-US"/>
              <a:t>'</a:t>
            </a:r>
            <a:r>
              <a:rPr i="0" lang="en-US" u="none"/>
              <a:t> trademarks and copyrights when they are informed.</a:t>
            </a:r>
            <a:r>
              <a:rPr lang="en-US"/>
              <a:t> </a:t>
            </a:r>
            <a:endParaRPr i="0" u="none"/>
          </a:p>
          <a:p>
            <a:pPr indent="0" lvl="0" marL="0" rtl="0" algn="l">
              <a:spcBef>
                <a:spcPts val="0"/>
              </a:spcBef>
              <a:spcAft>
                <a:spcPts val="0"/>
              </a:spcAft>
              <a:buNone/>
            </a:pPr>
            <a:r>
              <a:t/>
            </a:r>
            <a:endParaRPr i="0" u="none"/>
          </a:p>
          <a:p>
            <a:pPr indent="0" lvl="0" marL="0" rtl="0" algn="l">
              <a:spcBef>
                <a:spcPts val="0"/>
              </a:spcBef>
              <a:spcAft>
                <a:spcPts val="0"/>
              </a:spcAft>
              <a:buNone/>
            </a:pPr>
            <a:r>
              <a:rPr i="0" lang="en-US" u="none"/>
              <a:t>So, let’s start by explaining the legal concept of “copyright”:</a:t>
            </a:r>
            <a:endParaRPr i="0" u="none"/>
          </a:p>
          <a:p>
            <a:pPr indent="0" lvl="0" marL="0" rtl="0" algn="l">
              <a:spcBef>
                <a:spcPts val="0"/>
              </a:spcBef>
              <a:spcAft>
                <a:spcPts val="0"/>
              </a:spcAft>
              <a:buNone/>
            </a:pPr>
            <a:r>
              <a:t/>
            </a:r>
            <a:endParaRPr u="none"/>
          </a:p>
          <a:p>
            <a:pPr indent="0" lvl="0" marL="0" rtl="0" algn="l">
              <a:spcBef>
                <a:spcPts val="0"/>
              </a:spcBef>
              <a:spcAft>
                <a:spcPts val="0"/>
              </a:spcAft>
              <a:buNone/>
            </a:pPr>
            <a:r>
              <a:rPr b="1" lang="en-US" u="none"/>
              <a:t>What </a:t>
            </a:r>
            <a:r>
              <a:rPr lang="en-US" u="none"/>
              <a:t>is copyright? It is “t</a:t>
            </a:r>
            <a:r>
              <a:rPr lang="en-US"/>
              <a:t>he exclusive legal right, given to an originator or an assignee, to print, publish, perform, film, or record literary, artistic, or musical material, and to authorize others to do the same.” Say again?! In English and in terms of our fellowship, what this statement means is that Al-Anon Family Group Headquarters, Inc. is the only organization that has the legal right to print and publish Conference Approved Literature and to give permission to others to do the same.</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US"/>
              <a:t>Why </a:t>
            </a:r>
            <a:r>
              <a:rPr lang="en-US"/>
              <a:t>is that important? It’s important because Al-Anon’s Conference Approved Literature (CAL) represents the collective wisdom of our fellowship. Most members know how invaluable that wisdom can be in our daily lives. We rely on it to ground us during our daily prayer and meditation practices, whatever those might look like, and to guide us when we turn to CAL in our times of need. So, having the legal right and ability to protect our CAL and other published materials is the only means of protecting that wisdom. It provides us the ability to ensure a consistent Al-Anon message can be heard at every Al-Anon Family Groups meeting, thus protecting Al-Anon as a whole.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And </a:t>
            </a:r>
            <a:r>
              <a:rPr b="1" lang="en-US"/>
              <a:t>how </a:t>
            </a:r>
            <a:r>
              <a:rPr lang="en-US"/>
              <a:t>do we do this? We do this by ensuring that “only the entity who owns the intellectual property can legally use it or permit others to use it.” In other words, we do that by ensuring that any member, group, or service arm that wishes to print or publish online an excerpt of our literature first gains permission to do so from Al-Anon Family Group Headquarters, Inc., which is often referred to within the fellowship as the World Service Office or WSO. You’ll hear about how the WSO extends this permission to groups and the links of service later in the presentation.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You may be wondering </a:t>
            </a:r>
            <a:r>
              <a:rPr b="1" lang="en-US"/>
              <a:t>when </a:t>
            </a:r>
            <a:r>
              <a:rPr b="0" lang="en-US"/>
              <a:t>copyright needs to be protected. And the answer, as you probably guessed, is all the time. To be successful</a:t>
            </a:r>
            <a:r>
              <a:rPr lang="en-US"/>
              <a:t> in</a:t>
            </a:r>
            <a:r>
              <a:rPr b="0" lang="en-US"/>
              <a:t> defending its copyright, the WSO needs to be able to demonstrate that </a:t>
            </a:r>
            <a:r>
              <a:rPr lang="en-US"/>
              <a:t>it seeks</a:t>
            </a:r>
            <a:r>
              <a:rPr b="0" lang="en-US"/>
              <a:t> to protect its rights</a:t>
            </a:r>
            <a:r>
              <a:rPr lang="en-US"/>
              <a:t> consistently and diligently, which</a:t>
            </a:r>
            <a:r>
              <a:rPr b="0" lang="en-US"/>
              <a:t> gets to be a pretty daunting task when you look at the worldwide scope of the Al-Anon program and service structure. This is why the WSO needs your help!</a:t>
            </a:r>
            <a:endParaRPr/>
          </a:p>
        </p:txBody>
      </p:sp>
      <p:sp>
        <p:nvSpPr>
          <p:cNvPr id="169" name="Google Shape;169;p2:notes"/>
          <p:cNvSpPr txBox="1"/>
          <p:nvPr>
            <p:ph idx="12" type="sldNum"/>
          </p:nvPr>
        </p:nvSpPr>
        <p:spPr>
          <a:xfrm>
            <a:off x="3936769" y="8772669"/>
            <a:ext cx="3011699" cy="461804"/>
          </a:xfrm>
          <a:prstGeom prst="rect">
            <a:avLst/>
          </a:prstGeom>
          <a:noFill/>
          <a:ln>
            <a:noFill/>
          </a:ln>
        </p:spPr>
        <p:txBody>
          <a:bodyPr anchorCtr="0" anchor="b" bIns="46225" lIns="92475" spcFirstLastPara="1" rIns="92475" wrap="square" tIns="462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3:notes"/>
          <p:cNvSpPr/>
          <p:nvPr>
            <p:ph idx="2" type="sldImg"/>
          </p:nvPr>
        </p:nvSpPr>
        <p:spPr>
          <a:xfrm>
            <a:off x="1166813" y="692150"/>
            <a:ext cx="4616450"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p3:notes"/>
          <p:cNvSpPr txBox="1"/>
          <p:nvPr>
            <p:ph idx="1" type="body"/>
          </p:nvPr>
        </p:nvSpPr>
        <p:spPr>
          <a:xfrm>
            <a:off x="695008" y="4387136"/>
            <a:ext cx="5560060" cy="4156234"/>
          </a:xfrm>
          <a:prstGeom prst="rect">
            <a:avLst/>
          </a:prstGeom>
          <a:noFill/>
          <a:ln>
            <a:noFill/>
          </a:ln>
        </p:spPr>
        <p:txBody>
          <a:bodyPr anchorCtr="0" anchor="t" bIns="46225" lIns="92475" spcFirstLastPara="1" rIns="92475" wrap="square" tIns="46225">
            <a:noAutofit/>
          </a:bodyPr>
          <a:lstStyle/>
          <a:p>
            <a:pPr indent="0" lvl="0" marL="0" rtl="0" algn="l">
              <a:spcBef>
                <a:spcPts val="0"/>
              </a:spcBef>
              <a:spcAft>
                <a:spcPts val="0"/>
              </a:spcAft>
              <a:buNone/>
            </a:pPr>
            <a:r>
              <a:rPr lang="en-US" u="none"/>
              <a:t>Before moving on to how members can help, it may be helpful to explain another important legal concept: trademark. Many Al-Anon members don’t know that even the names “Al-Anon” and “Alateen” are registered “marks” of Al-Anon Family Group Headquarters, Inc. Using the </a:t>
            </a:r>
            <a:r>
              <a:rPr lang="en-US"/>
              <a:t>names Al-Anon</a:t>
            </a:r>
            <a:r>
              <a:rPr lang="en-US" u="none"/>
              <a:t> or Alateen without permission therefore violates copyright law. The same is true for </a:t>
            </a:r>
            <a:r>
              <a:rPr lang="en-US"/>
              <a:t>Al-Anon</a:t>
            </a:r>
            <a:r>
              <a:rPr lang="en-US" u="none"/>
              <a:t> symbols and logos. And this applies whether usage is within the United States, Canada, Bermuda</a:t>
            </a:r>
            <a:r>
              <a:rPr lang="en-US"/>
              <a:t>,</a:t>
            </a:r>
            <a:r>
              <a:rPr lang="en-US" u="none"/>
              <a:t> or anywhere </a:t>
            </a:r>
            <a:r>
              <a:rPr lang="en-US"/>
              <a:t>else around</a:t>
            </a:r>
            <a:r>
              <a:rPr lang="en-US" u="none"/>
              <a:t> the world.</a:t>
            </a:r>
            <a:endParaRPr/>
          </a:p>
          <a:p>
            <a:pPr indent="0" lvl="0" marL="0" rtl="0" algn="l">
              <a:spcBef>
                <a:spcPts val="0"/>
              </a:spcBef>
              <a:spcAft>
                <a:spcPts val="0"/>
              </a:spcAft>
              <a:buNone/>
            </a:pPr>
            <a:r>
              <a:t/>
            </a:r>
            <a:endParaRPr u="none"/>
          </a:p>
          <a:p>
            <a:pPr indent="0" lvl="0" marL="0" rtl="0" algn="l">
              <a:spcBef>
                <a:spcPts val="0"/>
              </a:spcBef>
              <a:spcAft>
                <a:spcPts val="0"/>
              </a:spcAft>
              <a:buNone/>
            </a:pPr>
            <a:r>
              <a:rPr lang="en-US" u="none"/>
              <a:t>Legally</a:t>
            </a:r>
            <a:r>
              <a:rPr lang="en-US"/>
              <a:t>,</a:t>
            </a:r>
            <a:r>
              <a:rPr lang="en-US" u="none"/>
              <a:t> this means that every member, group, and service arm needs to request permission to use the Al-Anon name before doing so. We’ll talk more about how the WSO manages the enormity of this task, and how you can help, later in this presentation. For now, it is helpful simply for you to understand the scope of Al-Anon’s trademark and copyright efforts.</a:t>
            </a:r>
            <a:endParaRPr/>
          </a:p>
        </p:txBody>
      </p:sp>
      <p:sp>
        <p:nvSpPr>
          <p:cNvPr id="185" name="Google Shape;185;p3:notes"/>
          <p:cNvSpPr txBox="1"/>
          <p:nvPr>
            <p:ph idx="12" type="sldNum"/>
          </p:nvPr>
        </p:nvSpPr>
        <p:spPr>
          <a:xfrm>
            <a:off x="3936769" y="8772669"/>
            <a:ext cx="3011699" cy="461804"/>
          </a:xfrm>
          <a:prstGeom prst="rect">
            <a:avLst/>
          </a:prstGeom>
          <a:noFill/>
          <a:ln>
            <a:noFill/>
          </a:ln>
        </p:spPr>
        <p:txBody>
          <a:bodyPr anchorCtr="0" anchor="b" bIns="46225" lIns="92475" spcFirstLastPara="1" rIns="92475" wrap="square" tIns="462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4:notes"/>
          <p:cNvSpPr/>
          <p:nvPr>
            <p:ph idx="2" type="sldImg"/>
          </p:nvPr>
        </p:nvSpPr>
        <p:spPr>
          <a:xfrm>
            <a:off x="1166813" y="692150"/>
            <a:ext cx="4616450"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p4:notes"/>
          <p:cNvSpPr txBox="1"/>
          <p:nvPr>
            <p:ph idx="1" type="body"/>
          </p:nvPr>
        </p:nvSpPr>
        <p:spPr>
          <a:xfrm>
            <a:off x="695008" y="4387136"/>
            <a:ext cx="5560060" cy="4156234"/>
          </a:xfrm>
          <a:prstGeom prst="rect">
            <a:avLst/>
          </a:prstGeom>
          <a:noFill/>
          <a:ln>
            <a:noFill/>
          </a:ln>
        </p:spPr>
        <p:txBody>
          <a:bodyPr anchorCtr="0" anchor="t" bIns="46225" lIns="92475" spcFirstLastPara="1" rIns="92475" wrap="square" tIns="46225">
            <a:noAutofit/>
          </a:bodyPr>
          <a:lstStyle/>
          <a:p>
            <a:pPr indent="0" lvl="0" marL="0" rtl="0" algn="l">
              <a:spcBef>
                <a:spcPts val="0"/>
              </a:spcBef>
              <a:spcAft>
                <a:spcPts val="0"/>
              </a:spcAft>
              <a:buNone/>
            </a:pPr>
            <a:r>
              <a:rPr lang="en-US"/>
              <a:t>You may be asking yourself, “What are the ways in which disrespecting copyright can harm Al-Anon? Are the impacts only legal?” The answer is that, in fact, there are several traditional implications to violating copyright as well as harm that extends beyond just the obvious.</a:t>
            </a:r>
            <a:endParaRPr/>
          </a:p>
          <a:p>
            <a:pPr indent="0" lvl="0" marL="0" rtl="0" algn="l">
              <a:spcBef>
                <a:spcPts val="0"/>
              </a:spcBef>
              <a:spcAft>
                <a:spcPts val="0"/>
              </a:spcAft>
              <a:buNone/>
            </a:pPr>
            <a:r>
              <a:t/>
            </a:r>
            <a:endParaRPr/>
          </a:p>
          <a:p>
            <a:pPr indent="-170181" lvl="0" marL="170181" rtl="0" algn="l">
              <a:spcBef>
                <a:spcPts val="0"/>
              </a:spcBef>
              <a:spcAft>
                <a:spcPts val="0"/>
              </a:spcAft>
              <a:buClr>
                <a:schemeClr val="dk1"/>
              </a:buClr>
              <a:buSzPts val="1200"/>
              <a:buFont typeface="Arial"/>
              <a:buChar char="•"/>
            </a:pPr>
            <a:r>
              <a:rPr lang="en-US"/>
              <a:t>If a trademarked Al-Anon name or logo is used by those associated with outside interests, such as events not linked to the service structure, this use can violate Tradition Ten by implying outside affiliation and, potentially, inadvertently drawing Al-Anon into public controversy.  </a:t>
            </a:r>
            <a:endParaRPr/>
          </a:p>
          <a:p>
            <a:pPr indent="-93971" lvl="0" marL="170171" rtl="0" algn="l">
              <a:spcBef>
                <a:spcPts val="0"/>
              </a:spcBef>
              <a:spcAft>
                <a:spcPts val="0"/>
              </a:spcAft>
              <a:buClr>
                <a:schemeClr val="dk1"/>
              </a:buClr>
              <a:buSzPts val="1200"/>
              <a:buFont typeface="Arial"/>
              <a:buNone/>
            </a:pPr>
            <a:r>
              <a:t/>
            </a:r>
            <a:endParaRPr/>
          </a:p>
          <a:p>
            <a:pPr indent="-170171" lvl="0" marL="170171" rtl="0" algn="l">
              <a:spcBef>
                <a:spcPts val="0"/>
              </a:spcBef>
              <a:spcAft>
                <a:spcPts val="0"/>
              </a:spcAft>
              <a:buClr>
                <a:schemeClr val="dk1"/>
              </a:buClr>
              <a:buSzPts val="1200"/>
              <a:buFont typeface="Arial"/>
              <a:buChar char="•"/>
            </a:pPr>
            <a:r>
              <a:rPr lang="en-US"/>
              <a:t>When members or groups create social media content that includes the Al-Anon name or symbols, they can give the appearance of acting on behalf of Al-Anon as a whole. This violates Tradition Four, affecting Al-Anon as a whole by connecting our program to an individual or organization and, in the case of social media, our principle of anonymity described in Tradition Twelve if an individual’s membership is revealed. </a:t>
            </a:r>
            <a:endParaRPr/>
          </a:p>
          <a:p>
            <a:pPr indent="-93971" lvl="0" marL="170171" rtl="0" algn="l">
              <a:spcBef>
                <a:spcPts val="0"/>
              </a:spcBef>
              <a:spcAft>
                <a:spcPts val="0"/>
              </a:spcAft>
              <a:buClr>
                <a:schemeClr val="dk1"/>
              </a:buClr>
              <a:buSzPts val="1200"/>
              <a:buFont typeface="Arial"/>
              <a:buNone/>
            </a:pPr>
            <a:r>
              <a:t/>
            </a:r>
            <a:endParaRPr/>
          </a:p>
          <a:p>
            <a:pPr indent="-170171" lvl="0" marL="170171" rtl="0" algn="l">
              <a:spcBef>
                <a:spcPts val="0"/>
              </a:spcBef>
              <a:spcAft>
                <a:spcPts val="0"/>
              </a:spcAft>
              <a:buClr>
                <a:schemeClr val="dk1"/>
              </a:buClr>
              <a:buSzPts val="1200"/>
              <a:buFont typeface="Arial"/>
              <a:buChar char="•"/>
            </a:pPr>
            <a:r>
              <a:rPr lang="en-US"/>
              <a:t>Violations of copyright costs Al-Anon resources, both human and financial, as the WSO and other service structures around the world must work to protect our copyright. Whenever a violation of copyright comes to the attention of the Board of Trustees, it is the responsibility of the Board, through its duly appointed representative, to notify the violator. This is necessary in order to avoid invalidation of the copyright. This effort diverts the WSO Staff and trusted servants from our primary purpose.</a:t>
            </a:r>
            <a:endParaRPr/>
          </a:p>
        </p:txBody>
      </p:sp>
      <p:sp>
        <p:nvSpPr>
          <p:cNvPr id="198" name="Google Shape;198;p4:notes"/>
          <p:cNvSpPr txBox="1"/>
          <p:nvPr>
            <p:ph idx="12" type="sldNum"/>
          </p:nvPr>
        </p:nvSpPr>
        <p:spPr>
          <a:xfrm>
            <a:off x="3936769" y="8772669"/>
            <a:ext cx="3011699" cy="461804"/>
          </a:xfrm>
          <a:prstGeom prst="rect">
            <a:avLst/>
          </a:prstGeom>
          <a:noFill/>
          <a:ln>
            <a:noFill/>
          </a:ln>
        </p:spPr>
        <p:txBody>
          <a:bodyPr anchorCtr="0" anchor="b" bIns="46225" lIns="92475" spcFirstLastPara="1" rIns="92475" wrap="square" tIns="462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5:notes"/>
          <p:cNvSpPr/>
          <p:nvPr>
            <p:ph idx="2" type="sldImg"/>
          </p:nvPr>
        </p:nvSpPr>
        <p:spPr>
          <a:xfrm>
            <a:off x="1166813" y="692150"/>
            <a:ext cx="4616450"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5" name="Google Shape;205;p5:notes"/>
          <p:cNvSpPr txBox="1"/>
          <p:nvPr>
            <p:ph idx="1" type="body"/>
          </p:nvPr>
        </p:nvSpPr>
        <p:spPr>
          <a:xfrm>
            <a:off x="695008" y="4387136"/>
            <a:ext cx="5560060" cy="4156234"/>
          </a:xfrm>
          <a:prstGeom prst="rect">
            <a:avLst/>
          </a:prstGeom>
          <a:noFill/>
          <a:ln>
            <a:noFill/>
          </a:ln>
        </p:spPr>
        <p:txBody>
          <a:bodyPr anchorCtr="0" anchor="t" bIns="46225" lIns="92475" spcFirstLastPara="1" rIns="92475" wrap="square" tIns="46225">
            <a:noAutofit/>
          </a:bodyPr>
          <a:lstStyle/>
          <a:p>
            <a:pPr indent="0" lvl="0" marL="0" rtl="0" algn="l">
              <a:spcBef>
                <a:spcPts val="0"/>
              </a:spcBef>
              <a:spcAft>
                <a:spcPts val="0"/>
              </a:spcAft>
              <a:buNone/>
            </a:pPr>
            <a:r>
              <a:rPr lang="en-US"/>
              <a:t>Also…</a:t>
            </a:r>
            <a:endParaRPr/>
          </a:p>
          <a:p>
            <a:pPr indent="0" lvl="0" marL="0" rtl="0" algn="l">
              <a:spcBef>
                <a:spcPts val="0"/>
              </a:spcBef>
              <a:spcAft>
                <a:spcPts val="0"/>
              </a:spcAft>
              <a:buNone/>
            </a:pPr>
            <a:r>
              <a:t/>
            </a:r>
            <a:endParaRPr/>
          </a:p>
          <a:p>
            <a:pPr indent="-170181" lvl="0" marL="170181" rtl="0" algn="l">
              <a:spcBef>
                <a:spcPts val="0"/>
              </a:spcBef>
              <a:spcAft>
                <a:spcPts val="0"/>
              </a:spcAft>
              <a:buClr>
                <a:schemeClr val="dk1"/>
              </a:buClr>
              <a:buSzPts val="1200"/>
              <a:buFont typeface="Arial"/>
              <a:buChar char="•"/>
            </a:pPr>
            <a:r>
              <a:rPr lang="en-US"/>
              <a:t>The consistency of the Al-Anon message and program can be harmed when Al-Anon’s copyrighted materials are reproduced incorrectly, which happens frequently, albeit unintentionally, if members copy and paste from or retype copyrighted CAL incorrectly. </a:t>
            </a:r>
            <a:endParaRPr/>
          </a:p>
          <a:p>
            <a:pPr indent="-93981" lvl="0" marL="170181" rtl="0" algn="l">
              <a:spcBef>
                <a:spcPts val="0"/>
              </a:spcBef>
              <a:spcAft>
                <a:spcPts val="0"/>
              </a:spcAft>
              <a:buClr>
                <a:schemeClr val="dk1"/>
              </a:buClr>
              <a:buSzPts val="1200"/>
              <a:buFont typeface="Arial"/>
              <a:buNone/>
            </a:pPr>
            <a:r>
              <a:t/>
            </a:r>
            <a:endParaRPr/>
          </a:p>
          <a:p>
            <a:pPr indent="-170181" lvl="0" marL="170181" rtl="0" algn="l">
              <a:spcBef>
                <a:spcPts val="0"/>
              </a:spcBef>
              <a:spcAft>
                <a:spcPts val="0"/>
              </a:spcAft>
              <a:buClr>
                <a:schemeClr val="dk1"/>
              </a:buClr>
              <a:buSzPts val="1200"/>
              <a:buFont typeface="Arial"/>
              <a:buChar char="•"/>
            </a:pPr>
            <a:r>
              <a:rPr lang="en-US"/>
              <a:t>On a larger scale, Al-Anon can be harmed financially by unauthorized third-party entities reproducing and selling CAL without permission.</a:t>
            </a:r>
            <a:endParaRPr/>
          </a:p>
        </p:txBody>
      </p:sp>
      <p:sp>
        <p:nvSpPr>
          <p:cNvPr id="206" name="Google Shape;206;p5:notes"/>
          <p:cNvSpPr txBox="1"/>
          <p:nvPr>
            <p:ph idx="12" type="sldNum"/>
          </p:nvPr>
        </p:nvSpPr>
        <p:spPr>
          <a:xfrm>
            <a:off x="3936769" y="8772669"/>
            <a:ext cx="3011699" cy="461804"/>
          </a:xfrm>
          <a:prstGeom prst="rect">
            <a:avLst/>
          </a:prstGeom>
          <a:noFill/>
          <a:ln>
            <a:noFill/>
          </a:ln>
        </p:spPr>
        <p:txBody>
          <a:bodyPr anchorCtr="0" anchor="b" bIns="46225" lIns="92475" spcFirstLastPara="1" rIns="92475" wrap="square" tIns="462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6:notes"/>
          <p:cNvSpPr/>
          <p:nvPr>
            <p:ph idx="2" type="sldImg"/>
          </p:nvPr>
        </p:nvSpPr>
        <p:spPr>
          <a:xfrm>
            <a:off x="1166813" y="692150"/>
            <a:ext cx="4616450"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3" name="Google Shape;213;p6:notes"/>
          <p:cNvSpPr txBox="1"/>
          <p:nvPr>
            <p:ph idx="1" type="body"/>
          </p:nvPr>
        </p:nvSpPr>
        <p:spPr>
          <a:xfrm>
            <a:off x="695008" y="4387136"/>
            <a:ext cx="5560060" cy="4156234"/>
          </a:xfrm>
          <a:prstGeom prst="rect">
            <a:avLst/>
          </a:prstGeom>
          <a:noFill/>
          <a:ln>
            <a:noFill/>
          </a:ln>
        </p:spPr>
        <p:txBody>
          <a:bodyPr anchorCtr="0" anchor="t" bIns="46225" lIns="92475" spcFirstLastPara="1" rIns="92475" wrap="square" tIns="46225">
            <a:noAutofit/>
          </a:bodyPr>
          <a:lstStyle/>
          <a:p>
            <a:pPr indent="0" lvl="0" marL="0" marR="0" rtl="0" algn="l">
              <a:lnSpc>
                <a:spcPct val="107000"/>
              </a:lnSpc>
              <a:spcBef>
                <a:spcPts val="0"/>
              </a:spcBef>
              <a:spcAft>
                <a:spcPts val="0"/>
              </a:spcAft>
              <a:buNone/>
            </a:pPr>
            <a:r>
              <a:rPr lang="en-US" sz="1100">
                <a:latin typeface="Calibri"/>
                <a:ea typeface="Calibri"/>
                <a:cs typeface="Calibri"/>
                <a:sym typeface="Calibri"/>
              </a:rPr>
              <a:t>Now that you understand some of the impacts of violating copyright, you likely want to know what the most common violations of copyright are so you can inform members in your Areas, District, groups, and international structures about what to avoid. </a:t>
            </a:r>
            <a:endParaRPr/>
          </a:p>
          <a:p>
            <a:pPr indent="0" lvl="0" marL="0" rtl="0" algn="l">
              <a:lnSpc>
                <a:spcPct val="107000"/>
              </a:lnSpc>
              <a:spcBef>
                <a:spcPts val="800"/>
              </a:spcBef>
              <a:spcAft>
                <a:spcPts val="0"/>
              </a:spcAft>
              <a:buNone/>
            </a:pPr>
            <a:r>
              <a:t/>
            </a:r>
            <a:endParaRPr sz="1100">
              <a:latin typeface="Calibri"/>
              <a:ea typeface="Calibri"/>
              <a:cs typeface="Calibri"/>
              <a:sym typeface="Calibri"/>
            </a:endParaRPr>
          </a:p>
          <a:p>
            <a:pPr indent="0" lvl="0" marL="0" marR="0" rtl="0" algn="l">
              <a:lnSpc>
                <a:spcPct val="107000"/>
              </a:lnSpc>
              <a:spcBef>
                <a:spcPts val="800"/>
              </a:spcBef>
              <a:spcAft>
                <a:spcPts val="0"/>
              </a:spcAft>
              <a:buNone/>
            </a:pPr>
            <a:r>
              <a:rPr lang="en-US" sz="1100">
                <a:latin typeface="Calibri"/>
                <a:ea typeface="Calibri"/>
                <a:cs typeface="Calibri"/>
                <a:sym typeface="Calibri"/>
              </a:rPr>
              <a:t>One of the most common violations reported to the WSO is the unauthorized reproduction of CAL both on the internet and beyond, including:</a:t>
            </a:r>
            <a:endParaRPr/>
          </a:p>
          <a:p>
            <a:pPr indent="-285750" lvl="1" marL="742950" marR="0" rtl="0" algn="l">
              <a:lnSpc>
                <a:spcPct val="107000"/>
              </a:lnSpc>
              <a:spcBef>
                <a:spcPts val="800"/>
              </a:spcBef>
              <a:spcAft>
                <a:spcPts val="0"/>
              </a:spcAft>
              <a:buClr>
                <a:schemeClr val="dk1"/>
              </a:buClr>
              <a:buSzPts val="1100"/>
              <a:buFont typeface="Arial"/>
              <a:buChar char="•"/>
            </a:pPr>
            <a:r>
              <a:rPr lang="en-US" sz="1100">
                <a:latin typeface="Calibri"/>
                <a:ea typeface="Calibri"/>
                <a:cs typeface="Calibri"/>
                <a:sym typeface="Calibri"/>
              </a:rPr>
              <a:t>Posting the content of CAL on the internet. For example, groups meeting electronically may want to ensure everyone attending is able to read the daily reading being shared during the meeting. Some service arms will post CAL or service tools in full on their pages to attract newcomers.</a:t>
            </a:r>
            <a:endParaRPr/>
          </a:p>
          <a:p>
            <a:pPr indent="-285750" lvl="1" marL="742950" marR="0" rtl="0" algn="l">
              <a:lnSpc>
                <a:spcPct val="107000"/>
              </a:lnSpc>
              <a:spcBef>
                <a:spcPts val="800"/>
              </a:spcBef>
              <a:spcAft>
                <a:spcPts val="0"/>
              </a:spcAft>
              <a:buClr>
                <a:schemeClr val="dk1"/>
              </a:buClr>
              <a:buSzPts val="1100"/>
              <a:buFont typeface="Arial"/>
              <a:buChar char="•"/>
            </a:pPr>
            <a:r>
              <a:rPr lang="en-US" sz="1100">
                <a:latin typeface="Calibri"/>
                <a:ea typeface="Calibri"/>
                <a:cs typeface="Calibri"/>
                <a:sym typeface="Calibri"/>
              </a:rPr>
              <a:t>Photocopying or scanning CAL. An example of this occurs when a member innocently copies pages of CAL to use at their home group when they lead a meeting. </a:t>
            </a:r>
            <a:endParaRPr/>
          </a:p>
          <a:p>
            <a:pPr indent="-285750" lvl="1" marL="742950" marR="0" rtl="0" algn="l">
              <a:lnSpc>
                <a:spcPct val="107000"/>
              </a:lnSpc>
              <a:spcBef>
                <a:spcPts val="800"/>
              </a:spcBef>
              <a:spcAft>
                <a:spcPts val="0"/>
              </a:spcAft>
              <a:buClr>
                <a:schemeClr val="dk1"/>
              </a:buClr>
              <a:buSzPts val="1100"/>
              <a:buFont typeface="Arial"/>
              <a:buChar char="•"/>
            </a:pPr>
            <a:r>
              <a:rPr lang="en-US" sz="1100">
                <a:latin typeface="Calibri"/>
                <a:ea typeface="Calibri"/>
                <a:cs typeface="Calibri"/>
                <a:sym typeface="Calibri"/>
              </a:rPr>
              <a:t>Unauthorized production and sale of CAL. Some individual or organization, in fact, has done this with the daily reader, </a:t>
            </a:r>
            <a:r>
              <a:rPr i="1" lang="en-US" sz="1100">
                <a:latin typeface="Calibri"/>
                <a:ea typeface="Calibri"/>
                <a:cs typeface="Calibri"/>
                <a:sym typeface="Calibri"/>
              </a:rPr>
              <a:t>One Day at a Time in Al-Anon</a:t>
            </a:r>
            <a:r>
              <a:rPr lang="en-US" sz="1100">
                <a:latin typeface="Calibri"/>
                <a:ea typeface="Calibri"/>
                <a:cs typeface="Calibri"/>
                <a:sym typeface="Calibri"/>
              </a:rPr>
              <a:t> (B-16), by posting an ebook for sale on Amazon. </a:t>
            </a:r>
            <a:endParaRPr/>
          </a:p>
          <a:p>
            <a:pPr indent="-285750" lvl="1" marL="742950" marR="0" rtl="0" algn="l">
              <a:lnSpc>
                <a:spcPct val="107000"/>
              </a:lnSpc>
              <a:spcBef>
                <a:spcPts val="800"/>
              </a:spcBef>
              <a:spcAft>
                <a:spcPts val="0"/>
              </a:spcAft>
              <a:buClr>
                <a:schemeClr val="dk1"/>
              </a:buClr>
              <a:buSzPts val="1100"/>
              <a:buFont typeface="Arial"/>
              <a:buChar char="•"/>
            </a:pPr>
            <a:r>
              <a:rPr lang="en-US" sz="1100">
                <a:latin typeface="Calibri"/>
                <a:ea typeface="Calibri"/>
                <a:cs typeface="Calibri"/>
                <a:sym typeface="Calibri"/>
              </a:rPr>
              <a:t>Retyping CAL. </a:t>
            </a:r>
            <a:endParaRPr/>
          </a:p>
          <a:p>
            <a:pPr indent="0" lvl="0" marL="0" rtl="0" algn="l">
              <a:lnSpc>
                <a:spcPct val="107000"/>
              </a:lnSpc>
              <a:spcBef>
                <a:spcPts val="800"/>
              </a:spcBef>
              <a:spcAft>
                <a:spcPts val="0"/>
              </a:spcAft>
              <a:buNone/>
            </a:pPr>
            <a:r>
              <a:t/>
            </a:r>
            <a:endParaRPr sz="1100">
              <a:latin typeface="Calibri"/>
              <a:ea typeface="Calibri"/>
              <a:cs typeface="Calibri"/>
              <a:sym typeface="Calibri"/>
            </a:endParaRPr>
          </a:p>
          <a:p>
            <a:pPr indent="0" lvl="0" marL="0" marR="0" rtl="0" algn="l">
              <a:lnSpc>
                <a:spcPct val="107000"/>
              </a:lnSpc>
              <a:spcBef>
                <a:spcPts val="800"/>
              </a:spcBef>
              <a:spcAft>
                <a:spcPts val="0"/>
              </a:spcAft>
              <a:buNone/>
            </a:pPr>
            <a:r>
              <a:rPr lang="en-US" sz="1100">
                <a:latin typeface="Calibri"/>
                <a:ea typeface="Calibri"/>
                <a:cs typeface="Calibri"/>
                <a:sym typeface="Calibri"/>
              </a:rPr>
              <a:t>Another common violation is the use of Al-Anon or Alateen logos or the Al-Anon or Alateen name on social media pages and websites when announcing a service or fellowship recovery event.</a:t>
            </a:r>
            <a:endParaRPr>
              <a:latin typeface="Calibri"/>
              <a:ea typeface="Calibri"/>
              <a:cs typeface="Calibri"/>
              <a:sym typeface="Calibri"/>
            </a:endParaRPr>
          </a:p>
          <a:p>
            <a:pPr indent="0" lvl="0" marL="0" rtl="0" algn="l">
              <a:lnSpc>
                <a:spcPct val="107000"/>
              </a:lnSpc>
              <a:spcBef>
                <a:spcPts val="800"/>
              </a:spcBef>
              <a:spcAft>
                <a:spcPts val="0"/>
              </a:spcAft>
              <a:buNone/>
            </a:pPr>
            <a:r>
              <a:t/>
            </a:r>
            <a:endParaRPr sz="1100">
              <a:latin typeface="Calibri"/>
              <a:ea typeface="Calibri"/>
              <a:cs typeface="Calibri"/>
              <a:sym typeface="Calibri"/>
            </a:endParaRPr>
          </a:p>
          <a:p>
            <a:pPr indent="0" lvl="0" marL="0" marR="0" rtl="0" algn="l">
              <a:lnSpc>
                <a:spcPct val="107000"/>
              </a:lnSpc>
              <a:spcBef>
                <a:spcPts val="800"/>
              </a:spcBef>
              <a:spcAft>
                <a:spcPts val="0"/>
              </a:spcAft>
              <a:buNone/>
            </a:pPr>
            <a:r>
              <a:rPr lang="en-US" sz="1100">
                <a:latin typeface="Calibri"/>
                <a:ea typeface="Calibri"/>
                <a:cs typeface="Calibri"/>
                <a:sym typeface="Calibri"/>
              </a:rPr>
              <a:t>Less frequent, but still relatively common, is the alteration or modification of the Al-Anon or Alateen logo in any way. Typically, we see this when conventions or other entities not linked to the service arm create their own version of the Al-Anon logo, often including a design or words in the logo to represent their unique event.</a:t>
            </a:r>
            <a:endParaRPr>
              <a:latin typeface="Calibri"/>
              <a:ea typeface="Calibri"/>
              <a:cs typeface="Calibri"/>
              <a:sym typeface="Calibri"/>
            </a:endParaRPr>
          </a:p>
          <a:p>
            <a:pPr indent="0" lvl="0" marL="0" rtl="0" algn="l">
              <a:lnSpc>
                <a:spcPct val="107000"/>
              </a:lnSpc>
              <a:spcBef>
                <a:spcPts val="800"/>
              </a:spcBef>
              <a:spcAft>
                <a:spcPts val="0"/>
              </a:spcAft>
              <a:buNone/>
            </a:pPr>
            <a:r>
              <a:t/>
            </a:r>
            <a:endParaRPr sz="1100">
              <a:latin typeface="Calibri"/>
              <a:ea typeface="Calibri"/>
              <a:cs typeface="Calibri"/>
              <a:sym typeface="Calibri"/>
            </a:endParaRPr>
          </a:p>
          <a:p>
            <a:pPr indent="0" lvl="0" marL="0" rtl="0" algn="l">
              <a:lnSpc>
                <a:spcPct val="107000"/>
              </a:lnSpc>
              <a:spcBef>
                <a:spcPts val="800"/>
              </a:spcBef>
              <a:spcAft>
                <a:spcPts val="0"/>
              </a:spcAft>
              <a:buNone/>
            </a:pPr>
            <a:r>
              <a:rPr lang="en-US" sz="1100">
                <a:latin typeface="Calibri"/>
                <a:ea typeface="Calibri"/>
                <a:cs typeface="Calibri"/>
                <a:sym typeface="Calibri"/>
              </a:rPr>
              <a:t>Of course, while these actions generally do represent violations, in keeping with Al-Anon’s primary purpose of sharing the message of hope with those still suffering from the family disease, there are some unusual circumstances when these actions may be permitted by the WSO. </a:t>
            </a:r>
            <a:endParaRPr/>
          </a:p>
          <a:p>
            <a:pPr indent="0" lvl="0" marL="0" rtl="0" algn="l">
              <a:lnSpc>
                <a:spcPct val="0"/>
              </a:lnSpc>
              <a:spcBef>
                <a:spcPts val="1197"/>
              </a:spcBef>
              <a:spcAft>
                <a:spcPts val="0"/>
              </a:spcAft>
              <a:buNone/>
            </a:pPr>
            <a:r>
              <a:t/>
            </a:r>
            <a:endParaRPr/>
          </a:p>
        </p:txBody>
      </p:sp>
      <p:sp>
        <p:nvSpPr>
          <p:cNvPr id="214" name="Google Shape;214;p6:notes"/>
          <p:cNvSpPr txBox="1"/>
          <p:nvPr>
            <p:ph idx="12" type="sldNum"/>
          </p:nvPr>
        </p:nvSpPr>
        <p:spPr>
          <a:xfrm>
            <a:off x="3936769" y="8772669"/>
            <a:ext cx="3011699" cy="461804"/>
          </a:xfrm>
          <a:prstGeom prst="rect">
            <a:avLst/>
          </a:prstGeom>
          <a:noFill/>
          <a:ln>
            <a:noFill/>
          </a:ln>
        </p:spPr>
        <p:txBody>
          <a:bodyPr anchorCtr="0" anchor="b" bIns="46225" lIns="92475" spcFirstLastPara="1" rIns="92475" wrap="square" tIns="462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7:notes"/>
          <p:cNvSpPr/>
          <p:nvPr>
            <p:ph idx="2" type="sldImg"/>
          </p:nvPr>
        </p:nvSpPr>
        <p:spPr>
          <a:xfrm>
            <a:off x="1166813" y="692150"/>
            <a:ext cx="4616450"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7" name="Google Shape;227;p7:notes"/>
          <p:cNvSpPr txBox="1"/>
          <p:nvPr>
            <p:ph idx="1" type="body"/>
          </p:nvPr>
        </p:nvSpPr>
        <p:spPr>
          <a:xfrm>
            <a:off x="695008" y="4387136"/>
            <a:ext cx="5560060" cy="4156234"/>
          </a:xfrm>
          <a:prstGeom prst="rect">
            <a:avLst/>
          </a:prstGeom>
          <a:noFill/>
          <a:ln>
            <a:noFill/>
          </a:ln>
        </p:spPr>
        <p:txBody>
          <a:bodyPr anchorCtr="0" anchor="t" bIns="46225" lIns="92475" spcFirstLastPara="1" rIns="92475" wrap="square" tIns="46225">
            <a:noAutofit/>
          </a:bodyPr>
          <a:lstStyle/>
          <a:p>
            <a:pPr indent="0" lvl="0" marL="0" rtl="0" algn="l">
              <a:spcBef>
                <a:spcPts val="0"/>
              </a:spcBef>
              <a:spcAft>
                <a:spcPts val="0"/>
              </a:spcAft>
              <a:buNone/>
            </a:pPr>
            <a:r>
              <a:rPr b="0" lang="en-US" u="none"/>
              <a:t>Recognizing the need to attract members to our meetings and groups in order to fulfill Al-Anon’s primary purpose, some traditional permission is granted to Al-Anon Family Groups and their registered service arms. For example,</a:t>
            </a:r>
            <a:endParaRPr/>
          </a:p>
          <a:p>
            <a:pPr indent="-170171" lvl="0" marL="170171" rtl="0" algn="l">
              <a:spcBef>
                <a:spcPts val="0"/>
              </a:spcBef>
              <a:spcAft>
                <a:spcPts val="0"/>
              </a:spcAft>
              <a:buClr>
                <a:schemeClr val="dk1"/>
              </a:buClr>
              <a:buSzPts val="1200"/>
              <a:buFont typeface="Arial"/>
              <a:buChar char="•"/>
            </a:pPr>
            <a:r>
              <a:rPr lang="en-US"/>
              <a:t>Groups may use the Al-Anon or Alateen logo on group event flyers. </a:t>
            </a:r>
            <a:endParaRPr/>
          </a:p>
          <a:p>
            <a:pPr indent="-170171" lvl="0" marL="170171" rtl="0" algn="l">
              <a:spcBef>
                <a:spcPts val="0"/>
              </a:spcBef>
              <a:spcAft>
                <a:spcPts val="0"/>
              </a:spcAft>
              <a:buClr>
                <a:schemeClr val="dk1"/>
              </a:buClr>
              <a:buSzPts val="1200"/>
              <a:buFont typeface="Arial"/>
              <a:buChar char="•"/>
            </a:pPr>
            <a:r>
              <a:rPr lang="en-US"/>
              <a:t>WSC Structure service arms, which consist of Areas, Districts, Al-Anon Information Services, and Intergroups, may use the Al-Anon or Alateen logo or the Al-Anon or Alateen name on:</a:t>
            </a:r>
            <a:endParaRPr/>
          </a:p>
          <a:p>
            <a:pPr indent="-170171" lvl="1" marL="623964" rtl="0" algn="l">
              <a:spcBef>
                <a:spcPts val="0"/>
              </a:spcBef>
              <a:spcAft>
                <a:spcPts val="0"/>
              </a:spcAft>
              <a:buClr>
                <a:schemeClr val="dk1"/>
              </a:buClr>
              <a:buSzPts val="1200"/>
              <a:buFont typeface="Arial"/>
              <a:buChar char="•"/>
            </a:pPr>
            <a:r>
              <a:rPr lang="en-US"/>
              <a:t>Social media pages</a:t>
            </a:r>
            <a:endParaRPr/>
          </a:p>
          <a:p>
            <a:pPr indent="-170171" lvl="1" marL="623964" rtl="0" algn="l">
              <a:spcBef>
                <a:spcPts val="0"/>
              </a:spcBef>
              <a:spcAft>
                <a:spcPts val="0"/>
              </a:spcAft>
              <a:buClr>
                <a:schemeClr val="dk1"/>
              </a:buClr>
              <a:buSzPts val="1200"/>
              <a:buFont typeface="Arial"/>
              <a:buChar char="•"/>
            </a:pPr>
            <a:r>
              <a:rPr lang="en-US"/>
              <a:t>Websites</a:t>
            </a:r>
            <a:endParaRPr/>
          </a:p>
          <a:p>
            <a:pPr indent="-170171" lvl="1" marL="623964" rtl="0" algn="l">
              <a:spcBef>
                <a:spcPts val="0"/>
              </a:spcBef>
              <a:spcAft>
                <a:spcPts val="0"/>
              </a:spcAft>
              <a:buClr>
                <a:schemeClr val="dk1"/>
              </a:buClr>
              <a:buSzPts val="1200"/>
              <a:buFont typeface="Arial"/>
              <a:buChar char="•"/>
            </a:pPr>
            <a:r>
              <a:rPr lang="en-US"/>
              <a:t>Guidelines</a:t>
            </a:r>
            <a:endParaRPr/>
          </a:p>
          <a:p>
            <a:pPr indent="-93971" lvl="0" marL="170171" rtl="0" algn="l">
              <a:spcBef>
                <a:spcPts val="0"/>
              </a:spcBef>
              <a:spcAft>
                <a:spcPts val="0"/>
              </a:spcAft>
              <a:buClr>
                <a:schemeClr val="dk1"/>
              </a:buClr>
              <a:buSzPts val="1200"/>
              <a:buFont typeface="Arial"/>
              <a:buNone/>
            </a:pPr>
            <a:r>
              <a:t/>
            </a:r>
            <a:endParaRPr/>
          </a:p>
          <a:p>
            <a:pPr indent="0" lvl="0" marL="0" rtl="0" algn="l">
              <a:spcBef>
                <a:spcPts val="0"/>
              </a:spcBef>
              <a:spcAft>
                <a:spcPts val="0"/>
              </a:spcAft>
              <a:buNone/>
            </a:pPr>
            <a:r>
              <a:rPr lang="en-US"/>
              <a:t>Additionally, all registered Service Arms, groups, and members may download, print, photocopy, and publish Al-Anon Guidelines, as these represent the experience, strength, and hope of our members and groups in undertaking Al-Anon service responsibilities.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WSO also offers explicit permission in certain cases to use trademarked and copyrighted materials:</a:t>
            </a:r>
            <a:endParaRPr/>
          </a:p>
          <a:p>
            <a:pPr indent="-170180" lvl="0" marL="170180" rtl="0" algn="l">
              <a:spcBef>
                <a:spcPts val="0"/>
              </a:spcBef>
              <a:spcAft>
                <a:spcPts val="0"/>
              </a:spcAft>
              <a:buClr>
                <a:schemeClr val="dk1"/>
              </a:buClr>
              <a:buSzPts val="1200"/>
              <a:buFont typeface="Arial"/>
              <a:buChar char="•"/>
            </a:pPr>
            <a:r>
              <a:rPr lang="en-US"/>
              <a:t>The WSO provides permission to those members, groups, and registered service arms which request permission to reprint limited excerpts of Conference Approved Literature using the reprint permission form available on al-anon.org.</a:t>
            </a:r>
            <a:endParaRPr/>
          </a:p>
          <a:p>
            <a:pPr indent="-170180" lvl="0" marL="170180" rtl="0" algn="l">
              <a:spcBef>
                <a:spcPts val="0"/>
              </a:spcBef>
              <a:spcAft>
                <a:spcPts val="0"/>
              </a:spcAft>
              <a:buClr>
                <a:schemeClr val="dk1"/>
              </a:buClr>
              <a:buSzPts val="1200"/>
              <a:buFont typeface="Arial"/>
              <a:buChar char="•"/>
            </a:pPr>
            <a:r>
              <a:rPr lang="en-US"/>
              <a:t>In the last few years, the WSO has rolled out new group registration and update forms that include explicit permission to use CAL during meetings. This permission applies to both in-person and electronic groups. It allows for the printing or posting of only the portion of CAL feasible to be shared and discussed during one meeting. When registering, groups agree not to permanently post materials but instead to remove them immediately following the meeting, in the case of a post; or ask members to return the material for shredding at the end of the meeting, in the case of photocopies. (Specifics can be found by reviewing the New Al‑Anon Group Registration Form available on al-anon.org)</a:t>
            </a:r>
            <a:endParaRPr/>
          </a:p>
          <a:p>
            <a:pPr indent="-93981" lvl="0" marL="170181" rtl="0" algn="l">
              <a:spcBef>
                <a:spcPts val="0"/>
              </a:spcBef>
              <a:spcAft>
                <a:spcPts val="0"/>
              </a:spcAft>
              <a:buClr>
                <a:schemeClr val="dk1"/>
              </a:buClr>
              <a:buSzPts val="1200"/>
              <a:buFont typeface="Arial"/>
              <a:buNone/>
            </a:pPr>
            <a:r>
              <a:t/>
            </a:r>
            <a:endParaRPr/>
          </a:p>
          <a:p>
            <a:pPr indent="-93981" lvl="0" marL="170181" rtl="0" algn="l">
              <a:spcBef>
                <a:spcPts val="0"/>
              </a:spcBef>
              <a:spcAft>
                <a:spcPts val="0"/>
              </a:spcAft>
              <a:buClr>
                <a:schemeClr val="dk1"/>
              </a:buClr>
              <a:buSzPts val="1200"/>
              <a:buFont typeface="Arial"/>
              <a:buNone/>
            </a:pPr>
            <a:r>
              <a:t/>
            </a:r>
            <a:endParaRPr/>
          </a:p>
          <a:p>
            <a:pPr indent="0" lvl="0" marL="0" rtl="0" algn="l">
              <a:spcBef>
                <a:spcPts val="0"/>
              </a:spcBef>
              <a:spcAft>
                <a:spcPts val="0"/>
              </a:spcAft>
              <a:buNone/>
            </a:pPr>
            <a:r>
              <a:rPr lang="en-US"/>
              <a:t>[Note for presenter only in case of questions]</a:t>
            </a:r>
            <a:endParaRPr/>
          </a:p>
          <a:p>
            <a:pPr indent="0" lvl="0" marL="0" rtl="0" algn="l">
              <a:spcBef>
                <a:spcPts val="0"/>
              </a:spcBef>
              <a:spcAft>
                <a:spcPts val="0"/>
              </a:spcAft>
              <a:buNone/>
            </a:pPr>
            <a:r>
              <a:rPr lang="en-US"/>
              <a:t>New Al‑Anon Group Registration Form:</a:t>
            </a:r>
            <a:endParaRPr/>
          </a:p>
          <a:p>
            <a:pPr indent="-170180" lvl="1" marL="623998" rtl="0" algn="l">
              <a:spcBef>
                <a:spcPts val="0"/>
              </a:spcBef>
              <a:spcAft>
                <a:spcPts val="0"/>
              </a:spcAft>
              <a:buClr>
                <a:schemeClr val="dk1"/>
              </a:buClr>
              <a:buSzPts val="1200"/>
              <a:buFont typeface="Arial"/>
              <a:buChar char="•"/>
            </a:pPr>
            <a:r>
              <a:rPr lang="en-US">
                <a:latin typeface="Calibri"/>
                <a:ea typeface="Calibri"/>
                <a:cs typeface="Calibri"/>
                <a:sym typeface="Calibri"/>
              </a:rPr>
              <a:t>“</a:t>
            </a:r>
            <a:r>
              <a:rPr lang="en-US"/>
              <a:t>By registering as an Al‑Anon Family Group with Al‑Anon Family Group Headquarters, Inc. (AFG, Inc.), a group is granted permission to use the Al‑Anon trademarked name and logo without modification for the purposes of Public Outreach as well as AFG, Inc. copyrighted materials for the sole purpose of conducting its meetings. Al‑Anon copyrighted materials are limited to: </a:t>
            </a:r>
            <a:endParaRPr/>
          </a:p>
          <a:p>
            <a:pPr indent="-170180" lvl="2" marL="1077815" rtl="0" algn="l">
              <a:spcBef>
                <a:spcPts val="0"/>
              </a:spcBef>
              <a:spcAft>
                <a:spcPts val="0"/>
              </a:spcAft>
              <a:buClr>
                <a:schemeClr val="dk1"/>
              </a:buClr>
              <a:buSzPts val="1200"/>
              <a:buFont typeface="Arial"/>
              <a:buChar char="•"/>
            </a:pPr>
            <a:r>
              <a:rPr lang="en-US"/>
              <a:t>Suggested Welcome, Suggested Closing, Suggested Preambles to the Twelve Steps, the Twelve Steps, Twelve Traditions, and Twelve Concepts of Service as they are found in the current version of the Al‑Anon/Alateen Service Manual (P‑24/27), without alteration or modification. </a:t>
            </a:r>
            <a:endParaRPr/>
          </a:p>
          <a:p>
            <a:pPr indent="-170180" lvl="2" marL="1077815" rtl="0" algn="l">
              <a:spcBef>
                <a:spcPts val="0"/>
              </a:spcBef>
              <a:spcAft>
                <a:spcPts val="0"/>
              </a:spcAft>
              <a:buClr>
                <a:schemeClr val="dk1"/>
              </a:buClr>
              <a:buSzPts val="1200"/>
              <a:buFont typeface="Arial"/>
              <a:buChar char="•"/>
            </a:pPr>
            <a:r>
              <a:rPr lang="en-US"/>
              <a:t>Conference Approved Literature (CAL) screenshots or printouts, when accompanied by copyright acknowledgment and limited in scope to content possible to be shared and discussed during one meeting. </a:t>
            </a:r>
            <a:endParaRPr/>
          </a:p>
          <a:p>
            <a:pPr indent="-170180" lvl="1" marL="623998" rtl="0" algn="l">
              <a:spcBef>
                <a:spcPts val="0"/>
              </a:spcBef>
              <a:spcAft>
                <a:spcPts val="0"/>
              </a:spcAft>
              <a:buClr>
                <a:schemeClr val="dk1"/>
              </a:buClr>
              <a:buSzPts val="1200"/>
              <a:buFont typeface="Arial"/>
              <a:buChar char="•"/>
            </a:pPr>
            <a:r>
              <a:rPr lang="en-US"/>
              <a:t>This permission is granted for as long as the group continues to hold meetings; remains in compliance with AFG, Inc. intellectual property policies and instructions; refrains from distributing or posting permanently, in a public forum, copyrighted materials; and remains an Active registered group with AFG, Inc. These materials may not be modified and permission to use these materials may not be transferred to anyone without prior written approval. The group shall not use the materials in any way that could damage the reputation and goodwill that has been established in the material."</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u="sng"/>
          </a:p>
        </p:txBody>
      </p:sp>
      <p:sp>
        <p:nvSpPr>
          <p:cNvPr id="228" name="Google Shape;228;p7:notes"/>
          <p:cNvSpPr txBox="1"/>
          <p:nvPr>
            <p:ph idx="12" type="sldNum"/>
          </p:nvPr>
        </p:nvSpPr>
        <p:spPr>
          <a:xfrm>
            <a:off x="3936769" y="8772669"/>
            <a:ext cx="3011699" cy="461804"/>
          </a:xfrm>
          <a:prstGeom prst="rect">
            <a:avLst/>
          </a:prstGeom>
          <a:noFill/>
          <a:ln>
            <a:noFill/>
          </a:ln>
        </p:spPr>
        <p:txBody>
          <a:bodyPr anchorCtr="0" anchor="b" bIns="46225" lIns="92475" spcFirstLastPara="1" rIns="92475" wrap="square" tIns="462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8:notes"/>
          <p:cNvSpPr/>
          <p:nvPr>
            <p:ph idx="2" type="sldImg"/>
          </p:nvPr>
        </p:nvSpPr>
        <p:spPr>
          <a:xfrm>
            <a:off x="1166813" y="692150"/>
            <a:ext cx="4616450"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p8:notes"/>
          <p:cNvSpPr txBox="1"/>
          <p:nvPr>
            <p:ph idx="1" type="body"/>
          </p:nvPr>
        </p:nvSpPr>
        <p:spPr>
          <a:xfrm>
            <a:off x="695008" y="4387136"/>
            <a:ext cx="5560060" cy="4156234"/>
          </a:xfrm>
          <a:prstGeom prst="rect">
            <a:avLst/>
          </a:prstGeom>
          <a:noFill/>
          <a:ln>
            <a:noFill/>
          </a:ln>
        </p:spPr>
        <p:txBody>
          <a:bodyPr anchorCtr="0" anchor="t" bIns="46225" lIns="92475" spcFirstLastPara="1" rIns="92475" wrap="square" tIns="46225">
            <a:noAutofit/>
          </a:bodyPr>
          <a:lstStyle/>
          <a:p>
            <a:pPr indent="0" lvl="0" marL="0" rtl="0" algn="l">
              <a:spcBef>
                <a:spcPts val="0"/>
              </a:spcBef>
              <a:spcAft>
                <a:spcPts val="0"/>
              </a:spcAft>
              <a:buNone/>
            </a:pPr>
            <a:r>
              <a:rPr lang="en-US"/>
              <a:t>Well, that was a lot of information in a very short period of time. Members may find other WSO resources helpful when seeking guidance in determining whether a certain action is a copyright or trademark violation.</a:t>
            </a:r>
            <a:endParaRPr/>
          </a:p>
          <a:p>
            <a:pPr indent="0" lvl="0" marL="0" rtl="0" algn="l">
              <a:spcBef>
                <a:spcPts val="0"/>
              </a:spcBef>
              <a:spcAft>
                <a:spcPts val="0"/>
              </a:spcAft>
              <a:buNone/>
            </a:pPr>
            <a:r>
              <a:t/>
            </a:r>
            <a:endParaRPr/>
          </a:p>
          <a:p>
            <a:pPr indent="-170181" lvl="0" marL="170181" rtl="0" algn="l">
              <a:spcBef>
                <a:spcPts val="0"/>
              </a:spcBef>
              <a:spcAft>
                <a:spcPts val="0"/>
              </a:spcAft>
              <a:buClr>
                <a:schemeClr val="dk1"/>
              </a:buClr>
              <a:buSzPts val="1200"/>
              <a:buFont typeface="Arial"/>
              <a:buChar char="•"/>
            </a:pPr>
            <a:r>
              <a:rPr lang="en-US"/>
              <a:t>The </a:t>
            </a:r>
            <a:r>
              <a:rPr i="1" lang="en-US"/>
              <a:t>2022-2025 Al-Anon/Alateen Service Manual </a:t>
            </a:r>
            <a:r>
              <a:rPr i="0" lang="en-US"/>
              <a:t>(P-24/27) v2 </a:t>
            </a:r>
            <a:r>
              <a:rPr lang="en-US"/>
              <a:t>includes, as part of the </a:t>
            </a:r>
            <a:r>
              <a:rPr i="0" lang="en-US"/>
              <a:t>“Digest of Al-Anon and Alateen Policies,” information on</a:t>
            </a:r>
            <a:r>
              <a:rPr lang="en-US"/>
              <a:t>:</a:t>
            </a:r>
            <a:endParaRPr/>
          </a:p>
          <a:p>
            <a:pPr indent="-170170" lvl="1" marL="623988" rtl="0" algn="l">
              <a:spcBef>
                <a:spcPts val="0"/>
              </a:spcBef>
              <a:spcAft>
                <a:spcPts val="0"/>
              </a:spcAft>
              <a:buClr>
                <a:schemeClr val="dk1"/>
              </a:buClr>
              <a:buSzPts val="1200"/>
              <a:buFont typeface="Arial"/>
              <a:buChar char="•"/>
            </a:pPr>
            <a:r>
              <a:rPr lang="en-US"/>
              <a:t>Copyrights (page 116)</a:t>
            </a:r>
            <a:endParaRPr/>
          </a:p>
          <a:p>
            <a:pPr indent="-170170" lvl="1" marL="623988" rtl="0" algn="l">
              <a:spcBef>
                <a:spcPts val="0"/>
              </a:spcBef>
              <a:spcAft>
                <a:spcPts val="0"/>
              </a:spcAft>
              <a:buClr>
                <a:schemeClr val="dk1"/>
              </a:buClr>
              <a:buSzPts val="1200"/>
              <a:buFont typeface="Arial"/>
              <a:buChar char="•"/>
            </a:pPr>
            <a:r>
              <a:rPr lang="en-US"/>
              <a:t>Logos/Symbols (page 117)</a:t>
            </a:r>
            <a:endParaRPr/>
          </a:p>
          <a:p>
            <a:pPr indent="-170170" lvl="1" marL="623988" rtl="0" algn="l">
              <a:spcBef>
                <a:spcPts val="0"/>
              </a:spcBef>
              <a:spcAft>
                <a:spcPts val="0"/>
              </a:spcAft>
              <a:buClr>
                <a:schemeClr val="dk1"/>
              </a:buClr>
              <a:buSzPts val="1200"/>
              <a:buFont typeface="Arial"/>
              <a:buChar char="•"/>
            </a:pPr>
            <a:r>
              <a:rPr lang="en-US"/>
              <a:t>Authorization to Publish and Reprint (page 117)</a:t>
            </a:r>
            <a:endParaRPr/>
          </a:p>
          <a:p>
            <a:pPr indent="-170170" lvl="1" marL="623988" rtl="0" algn="l">
              <a:spcBef>
                <a:spcPts val="0"/>
              </a:spcBef>
              <a:spcAft>
                <a:spcPts val="0"/>
              </a:spcAft>
              <a:buClr>
                <a:schemeClr val="dk1"/>
              </a:buClr>
              <a:buSzPts val="1200"/>
              <a:buFont typeface="Arial"/>
              <a:buChar char="•"/>
            </a:pPr>
            <a:r>
              <a:rPr lang="en-US"/>
              <a:t>Social Media (pages 127-128)</a:t>
            </a:r>
            <a:endParaRPr/>
          </a:p>
          <a:p>
            <a:pPr indent="-170181" lvl="0" marL="170181" rtl="0" algn="l">
              <a:spcBef>
                <a:spcPts val="0"/>
              </a:spcBef>
              <a:spcAft>
                <a:spcPts val="0"/>
              </a:spcAft>
              <a:buClr>
                <a:schemeClr val="dk1"/>
              </a:buClr>
              <a:buSzPts val="1200"/>
              <a:buFont typeface="Arial"/>
              <a:buChar char="•"/>
            </a:pPr>
            <a:r>
              <a:rPr lang="en-US"/>
              <a:t>The pamphlet </a:t>
            </a:r>
            <a:r>
              <a:rPr i="1" lang="en-US"/>
              <a:t>Why Conference Approved Literature?</a:t>
            </a:r>
            <a:r>
              <a:rPr i="0" lang="en-US"/>
              <a:t> (P-35) includes a “Respecting Copyrights” section on page five.</a:t>
            </a:r>
            <a:endParaRPr/>
          </a:p>
          <a:p>
            <a:pPr indent="-170180" lvl="0" marL="170180" rtl="0" algn="l">
              <a:spcBef>
                <a:spcPts val="0"/>
              </a:spcBef>
              <a:spcAft>
                <a:spcPts val="0"/>
              </a:spcAft>
              <a:buClr>
                <a:schemeClr val="dk1"/>
              </a:buClr>
              <a:buSzPts val="1200"/>
              <a:buFont typeface="Arial"/>
              <a:buChar char="•"/>
            </a:pPr>
            <a:r>
              <a:rPr i="0" lang="en-US" sz="1200">
                <a:latin typeface="Calibri"/>
                <a:ea typeface="Calibri"/>
                <a:cs typeface="Calibri"/>
                <a:sym typeface="Calibri"/>
              </a:rPr>
              <a:t>Page two of the Al-Anon Guideline </a:t>
            </a:r>
            <a:r>
              <a:rPr i="1" lang="en-US" sz="1200">
                <a:latin typeface="Calibri"/>
                <a:ea typeface="Calibri"/>
                <a:cs typeface="Calibri"/>
                <a:sym typeface="Calibri"/>
              </a:rPr>
              <a:t>Al-Anon Service Arm Websites </a:t>
            </a:r>
            <a:r>
              <a:rPr i="0" lang="en-US" sz="1200">
                <a:latin typeface="Calibri"/>
                <a:ea typeface="Calibri"/>
                <a:cs typeface="Calibri"/>
                <a:sym typeface="Calibri"/>
              </a:rPr>
              <a:t>(G-40) contains a list under the heading “</a:t>
            </a:r>
            <a:r>
              <a:rPr lang="en-US" sz="1200">
                <a:latin typeface="Calibri"/>
                <a:ea typeface="Calibri"/>
                <a:cs typeface="Calibri"/>
                <a:sym typeface="Calibri"/>
              </a:rPr>
              <a:t>Some content is not suitable for posting on service arm websites,” which outlines specific copyright violations.</a:t>
            </a:r>
            <a:endParaRPr/>
          </a:p>
          <a:p>
            <a:pPr indent="-93981" lvl="0" marL="170181" rtl="0" algn="l">
              <a:spcBef>
                <a:spcPts val="0"/>
              </a:spcBef>
              <a:spcAft>
                <a:spcPts val="0"/>
              </a:spcAft>
              <a:buClr>
                <a:schemeClr val="dk1"/>
              </a:buClr>
              <a:buSzPts val="1200"/>
              <a:buFont typeface="Arial"/>
              <a:buNone/>
            </a:pPr>
            <a:r>
              <a:t/>
            </a:r>
            <a:endParaRPr i="0"/>
          </a:p>
          <a:p>
            <a:pPr indent="0" lvl="0" marL="0" rtl="0" algn="l">
              <a:spcBef>
                <a:spcPts val="0"/>
              </a:spcBef>
              <a:spcAft>
                <a:spcPts val="0"/>
              </a:spcAft>
              <a:buNone/>
            </a:pPr>
            <a:r>
              <a:rPr lang="en-US"/>
              <a:t>Members may also be interested in viewing the “Protect Al-Anon’s Name” section of the 2021 World Service Office Annual Report, available on pages 103-104 of the </a:t>
            </a:r>
            <a:r>
              <a:rPr i="1" lang="en-US"/>
              <a:t>2022 World Service Conference Summary </a:t>
            </a:r>
            <a:r>
              <a:rPr i="0" lang="en-US"/>
              <a:t>(P-46).</a:t>
            </a:r>
            <a:endParaRPr/>
          </a:p>
          <a:p>
            <a:pPr indent="0" lvl="0" marL="0" rtl="0" algn="l">
              <a:spcBef>
                <a:spcPts val="0"/>
              </a:spcBef>
              <a:spcAft>
                <a:spcPts val="0"/>
              </a:spcAft>
              <a:buNone/>
            </a:pPr>
            <a:r>
              <a:t/>
            </a:r>
            <a:endParaRPr/>
          </a:p>
        </p:txBody>
      </p:sp>
      <p:sp>
        <p:nvSpPr>
          <p:cNvPr id="240" name="Google Shape;240;p8:notes"/>
          <p:cNvSpPr txBox="1"/>
          <p:nvPr>
            <p:ph idx="12" type="sldNum"/>
          </p:nvPr>
        </p:nvSpPr>
        <p:spPr>
          <a:xfrm>
            <a:off x="3936769" y="8772669"/>
            <a:ext cx="3011699" cy="461804"/>
          </a:xfrm>
          <a:prstGeom prst="rect">
            <a:avLst/>
          </a:prstGeom>
          <a:noFill/>
          <a:ln>
            <a:noFill/>
          </a:ln>
        </p:spPr>
        <p:txBody>
          <a:bodyPr anchorCtr="0" anchor="b" bIns="46225" lIns="92475" spcFirstLastPara="1" rIns="92475" wrap="square" tIns="462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9:notes"/>
          <p:cNvSpPr/>
          <p:nvPr>
            <p:ph idx="2" type="sldImg"/>
          </p:nvPr>
        </p:nvSpPr>
        <p:spPr>
          <a:xfrm>
            <a:off x="1166813" y="692150"/>
            <a:ext cx="4616450"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9" name="Google Shape;249;p9:notes"/>
          <p:cNvSpPr txBox="1"/>
          <p:nvPr>
            <p:ph idx="1" type="body"/>
          </p:nvPr>
        </p:nvSpPr>
        <p:spPr>
          <a:xfrm>
            <a:off x="695008" y="4387136"/>
            <a:ext cx="5560060" cy="4156234"/>
          </a:xfrm>
          <a:prstGeom prst="rect">
            <a:avLst/>
          </a:prstGeom>
          <a:noFill/>
          <a:ln>
            <a:noFill/>
          </a:ln>
        </p:spPr>
        <p:txBody>
          <a:bodyPr anchorCtr="0" anchor="t" bIns="46225" lIns="92475" spcFirstLastPara="1" rIns="92475" wrap="square" tIns="46225">
            <a:noAutofit/>
          </a:bodyPr>
          <a:lstStyle/>
          <a:p>
            <a:pPr indent="0" lvl="0" marL="0" rtl="0" algn="l">
              <a:spcBef>
                <a:spcPts val="0"/>
              </a:spcBef>
              <a:spcAft>
                <a:spcPts val="0"/>
              </a:spcAft>
              <a:buNone/>
            </a:pPr>
            <a:r>
              <a:rPr i="0" lang="en-US"/>
              <a:t>The descriptive text of Concept Twelve, Warranty Four states:</a:t>
            </a:r>
            <a:endParaRPr/>
          </a:p>
          <a:p>
            <a:pPr indent="0" lvl="0" marL="0" rtl="0" algn="l">
              <a:spcBef>
                <a:spcPts val="0"/>
              </a:spcBef>
              <a:spcAft>
                <a:spcPts val="0"/>
              </a:spcAft>
              <a:buNone/>
            </a:pPr>
            <a:r>
              <a:t/>
            </a:r>
            <a:endParaRPr i="0"/>
          </a:p>
          <a:p>
            <a:pPr indent="0" lvl="0" marL="0" rtl="0" algn="l">
              <a:spcBef>
                <a:spcPts val="0"/>
              </a:spcBef>
              <a:spcAft>
                <a:spcPts val="0"/>
              </a:spcAft>
              <a:buNone/>
            </a:pPr>
            <a:r>
              <a:rPr lang="en-US"/>
              <a:t>“It has been said, ‘Al‑Anon is prepared to give away its knowledge and experience—all except the Al‑Anon name itself.’ Our principles can be applied in any situation. We do not wish to monopolize them. We simply request that the public use of the Al‑Anon name be avoided by those who wish to avail themselves of Al‑Anon techniques and ideas. In case the Al‑Anon name should be misapplied, it would of course be the duty of our World Service Conference to press for the discontinuance of such a practice—avoiding, however, public quarreling about the matter.” </a:t>
            </a:r>
            <a:endParaRPr/>
          </a:p>
          <a:p>
            <a:pPr indent="0" lvl="0" marL="0" rtl="0" algn="l">
              <a:spcBef>
                <a:spcPts val="0"/>
              </a:spcBef>
              <a:spcAft>
                <a:spcPts val="0"/>
              </a:spcAft>
              <a:buNone/>
            </a:pPr>
            <a:r>
              <a:t/>
            </a:r>
            <a:endParaRPr i="1"/>
          </a:p>
          <a:p>
            <a:pPr indent="0" lvl="0" marL="0" rtl="0" algn="l">
              <a:spcBef>
                <a:spcPts val="0"/>
              </a:spcBef>
              <a:spcAft>
                <a:spcPts val="0"/>
              </a:spcAft>
              <a:buNone/>
            </a:pPr>
            <a:r>
              <a:rPr i="0" lang="en-US"/>
              <a:t>We appreciate your willingness today to increase your understanding of how Al-Anon can protect its trademark, name, and copyrighted materials, and we look forward to hearing how you have shared this message with your groups and local service arms.</a:t>
            </a:r>
            <a:endParaRPr/>
          </a:p>
          <a:p>
            <a:pPr indent="0" lvl="0" marL="0" rtl="0" algn="l">
              <a:spcBef>
                <a:spcPts val="0"/>
              </a:spcBef>
              <a:spcAft>
                <a:spcPts val="0"/>
              </a:spcAft>
              <a:buNone/>
            </a:pPr>
            <a:r>
              <a:t/>
            </a:r>
            <a:endParaRPr i="0"/>
          </a:p>
          <a:p>
            <a:pPr indent="0" lvl="0" marL="0" rtl="0" algn="l">
              <a:spcBef>
                <a:spcPts val="0"/>
              </a:spcBef>
              <a:spcAft>
                <a:spcPts val="0"/>
              </a:spcAft>
              <a:buNone/>
            </a:pPr>
            <a:r>
              <a:rPr i="0" lang="en-US"/>
              <a:t>We will now take a few questions.</a:t>
            </a:r>
            <a:endParaRPr/>
          </a:p>
        </p:txBody>
      </p:sp>
      <p:sp>
        <p:nvSpPr>
          <p:cNvPr id="250" name="Google Shape;250;p9:notes"/>
          <p:cNvSpPr txBox="1"/>
          <p:nvPr>
            <p:ph idx="12" type="sldNum"/>
          </p:nvPr>
        </p:nvSpPr>
        <p:spPr>
          <a:xfrm>
            <a:off x="3936769" y="8772669"/>
            <a:ext cx="3011699" cy="461804"/>
          </a:xfrm>
          <a:prstGeom prst="rect">
            <a:avLst/>
          </a:prstGeom>
          <a:noFill/>
          <a:ln>
            <a:noFill/>
          </a:ln>
        </p:spPr>
        <p:txBody>
          <a:bodyPr anchorCtr="0" anchor="b" bIns="46225" lIns="92475" spcFirstLastPara="1" rIns="92475" wrap="square" tIns="462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6" name="Shape 26"/>
        <p:cNvGrpSpPr/>
        <p:nvPr/>
      </p:nvGrpSpPr>
      <p:grpSpPr>
        <a:xfrm>
          <a:off x="0" y="0"/>
          <a:ext cx="0" cy="0"/>
          <a:chOff x="0" y="0"/>
          <a:chExt cx="0" cy="0"/>
        </a:xfrm>
      </p:grpSpPr>
      <p:sp>
        <p:nvSpPr>
          <p:cNvPr id="27" name="Google Shape;27;p11"/>
          <p:cNvSpPr txBox="1"/>
          <p:nvPr>
            <p:ph type="title"/>
          </p:nvPr>
        </p:nvSpPr>
        <p:spPr>
          <a:xfrm>
            <a:off x="609599" y="4800600"/>
            <a:ext cx="6347714"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Arial Black"/>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1"/>
          <p:cNvSpPr/>
          <p:nvPr>
            <p:ph idx="2" type="pic"/>
          </p:nvPr>
        </p:nvSpPr>
        <p:spPr>
          <a:xfrm>
            <a:off x="609599" y="609600"/>
            <a:ext cx="6347714" cy="3845718"/>
          </a:xfrm>
          <a:prstGeom prst="rect">
            <a:avLst/>
          </a:prstGeom>
          <a:noFill/>
          <a:ln>
            <a:noFill/>
          </a:ln>
        </p:spPr>
      </p:sp>
      <p:sp>
        <p:nvSpPr>
          <p:cNvPr id="29" name="Google Shape;29;p11"/>
          <p:cNvSpPr txBox="1"/>
          <p:nvPr>
            <p:ph idx="1" type="body"/>
          </p:nvPr>
        </p:nvSpPr>
        <p:spPr>
          <a:xfrm>
            <a:off x="609599" y="5367338"/>
            <a:ext cx="6347714"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30" name="Google Shape;30;p11"/>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1"/>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AlAnon Family Groups English NEW.eps" id="33" name="Google Shape;33;p11"/>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101" name="Shape 101"/>
        <p:cNvGrpSpPr/>
        <p:nvPr/>
      </p:nvGrpSpPr>
      <p:grpSpPr>
        <a:xfrm>
          <a:off x="0" y="0"/>
          <a:ext cx="0" cy="0"/>
          <a:chOff x="0" y="0"/>
          <a:chExt cx="0" cy="0"/>
        </a:xfrm>
      </p:grpSpPr>
      <p:sp>
        <p:nvSpPr>
          <p:cNvPr id="102" name="Google Shape;102;p20"/>
          <p:cNvSpPr txBox="1"/>
          <p:nvPr>
            <p:ph type="title"/>
          </p:nvPr>
        </p:nvSpPr>
        <p:spPr>
          <a:xfrm>
            <a:off x="609600" y="609600"/>
            <a:ext cx="6347714"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Arial Black"/>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0"/>
          <p:cNvSpPr txBox="1"/>
          <p:nvPr>
            <p:ph idx="1" type="body"/>
          </p:nvPr>
        </p:nvSpPr>
        <p:spPr>
          <a:xfrm>
            <a:off x="609600" y="4470400"/>
            <a:ext cx="6347714"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4" name="Google Shape;104;p20"/>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0"/>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AlAnon Family Groups English NEW.eps" id="107" name="Google Shape;107;p20"/>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08" name="Shape 108"/>
        <p:cNvGrpSpPr/>
        <p:nvPr/>
      </p:nvGrpSpPr>
      <p:grpSpPr>
        <a:xfrm>
          <a:off x="0" y="0"/>
          <a:ext cx="0" cy="0"/>
          <a:chOff x="0" y="0"/>
          <a:chExt cx="0" cy="0"/>
        </a:xfrm>
      </p:grpSpPr>
      <p:sp>
        <p:nvSpPr>
          <p:cNvPr id="109" name="Google Shape;109;p21"/>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Arial Black"/>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1"/>
          <p:cNvSpPr txBox="1"/>
          <p:nvPr>
            <p:ph idx="1" type="body"/>
          </p:nvPr>
        </p:nvSpPr>
        <p:spPr>
          <a:xfrm>
            <a:off x="1101074" y="3632200"/>
            <a:ext cx="541980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Arial"/>
              <a:buNone/>
              <a:defRPr sz="1600">
                <a:solidFill>
                  <a:srgbClr val="7F7F7F"/>
                </a:solidFill>
              </a:defRPr>
            </a:lvl1pPr>
            <a:lvl2pPr indent="-228600" lvl="1" marL="914400" algn="l">
              <a:spcBef>
                <a:spcPts val="1000"/>
              </a:spcBef>
              <a:spcAft>
                <a:spcPts val="0"/>
              </a:spcAft>
              <a:buSzPts val="1280"/>
              <a:buFont typeface="Arial"/>
              <a:buNone/>
              <a:defRPr/>
            </a:lvl2pPr>
            <a:lvl3pPr indent="-228600" lvl="2" marL="1371600" algn="l">
              <a:spcBef>
                <a:spcPts val="1000"/>
              </a:spcBef>
              <a:spcAft>
                <a:spcPts val="0"/>
              </a:spcAft>
              <a:buSzPts val="1120"/>
              <a:buFont typeface="Arial"/>
              <a:buNone/>
              <a:defRPr/>
            </a:lvl3pPr>
            <a:lvl4pPr indent="-228600" lvl="3" marL="1828800" algn="l">
              <a:spcBef>
                <a:spcPts val="1000"/>
              </a:spcBef>
              <a:spcAft>
                <a:spcPts val="0"/>
              </a:spcAft>
              <a:buSzPts val="960"/>
              <a:buFont typeface="Arial"/>
              <a:buNone/>
              <a:defRPr/>
            </a:lvl4pPr>
            <a:lvl5pPr indent="-228600" lvl="4" marL="2286000" algn="l">
              <a:spcBef>
                <a:spcPts val="1000"/>
              </a:spcBef>
              <a:spcAft>
                <a:spcPts val="0"/>
              </a:spcAft>
              <a:buSzPts val="960"/>
              <a:buFont typeface="Arial"/>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1" name="Google Shape;111;p21"/>
          <p:cNvSpPr txBox="1"/>
          <p:nvPr>
            <p:ph idx="2" type="body"/>
          </p:nvPr>
        </p:nvSpPr>
        <p:spPr>
          <a:xfrm>
            <a:off x="609598" y="4470400"/>
            <a:ext cx="6347715"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2" name="Google Shape;112;p21"/>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1"/>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5" name="Google Shape;115;p21"/>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8DA9DB"/>
                </a:solidFill>
                <a:latin typeface="Arial"/>
                <a:ea typeface="Arial"/>
                <a:cs typeface="Arial"/>
                <a:sym typeface="Arial"/>
              </a:rPr>
              <a:t>“</a:t>
            </a:r>
            <a:endParaRPr/>
          </a:p>
        </p:txBody>
      </p:sp>
      <p:sp>
        <p:nvSpPr>
          <p:cNvPr id="116" name="Google Shape;116;p21"/>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8DA9DB"/>
                </a:solidFill>
                <a:latin typeface="Arial"/>
                <a:ea typeface="Arial"/>
                <a:cs typeface="Arial"/>
                <a:sym typeface="Arial"/>
              </a:rPr>
              <a:t>”</a:t>
            </a:r>
            <a:endParaRPr/>
          </a:p>
        </p:txBody>
      </p:sp>
      <p:pic>
        <p:nvPicPr>
          <p:cNvPr descr="AlAnon Family Groups English NEW.eps" id="117" name="Google Shape;117;p21"/>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18" name="Shape 118"/>
        <p:cNvGrpSpPr/>
        <p:nvPr/>
      </p:nvGrpSpPr>
      <p:grpSpPr>
        <a:xfrm>
          <a:off x="0" y="0"/>
          <a:ext cx="0" cy="0"/>
          <a:chOff x="0" y="0"/>
          <a:chExt cx="0" cy="0"/>
        </a:xfrm>
      </p:grpSpPr>
      <p:sp>
        <p:nvSpPr>
          <p:cNvPr id="119" name="Google Shape;119;p22"/>
          <p:cNvSpPr txBox="1"/>
          <p:nvPr>
            <p:ph type="title"/>
          </p:nvPr>
        </p:nvSpPr>
        <p:spPr>
          <a:xfrm>
            <a:off x="609598" y="1931988"/>
            <a:ext cx="6347715"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Arial Black"/>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2"/>
          <p:cNvSpPr txBox="1"/>
          <p:nvPr>
            <p:ph idx="1"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1" name="Google Shape;121;p22"/>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2"/>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2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AlAnon Family Groups English NEW.eps" id="124" name="Google Shape;124;p22"/>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25" name="Shape 125"/>
        <p:cNvGrpSpPr/>
        <p:nvPr/>
      </p:nvGrpSpPr>
      <p:grpSpPr>
        <a:xfrm>
          <a:off x="0" y="0"/>
          <a:ext cx="0" cy="0"/>
          <a:chOff x="0" y="0"/>
          <a:chExt cx="0" cy="0"/>
        </a:xfrm>
      </p:grpSpPr>
      <p:sp>
        <p:nvSpPr>
          <p:cNvPr id="126" name="Google Shape;126;p23"/>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Arial Black"/>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23"/>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Arial"/>
              <a:buNone/>
              <a:defRPr sz="2400">
                <a:solidFill>
                  <a:srgbClr val="3F3F3F"/>
                </a:solidFill>
              </a:defRPr>
            </a:lvl1pPr>
            <a:lvl2pPr indent="-228600" lvl="1" marL="914400" algn="l">
              <a:spcBef>
                <a:spcPts val="1000"/>
              </a:spcBef>
              <a:spcAft>
                <a:spcPts val="0"/>
              </a:spcAft>
              <a:buSzPts val="1280"/>
              <a:buFont typeface="Arial"/>
              <a:buNone/>
              <a:defRPr/>
            </a:lvl2pPr>
            <a:lvl3pPr indent="-228600" lvl="2" marL="1371600" algn="l">
              <a:spcBef>
                <a:spcPts val="1000"/>
              </a:spcBef>
              <a:spcAft>
                <a:spcPts val="0"/>
              </a:spcAft>
              <a:buSzPts val="1120"/>
              <a:buFont typeface="Arial"/>
              <a:buNone/>
              <a:defRPr/>
            </a:lvl3pPr>
            <a:lvl4pPr indent="-228600" lvl="3" marL="1828800" algn="l">
              <a:spcBef>
                <a:spcPts val="1000"/>
              </a:spcBef>
              <a:spcAft>
                <a:spcPts val="0"/>
              </a:spcAft>
              <a:buSzPts val="960"/>
              <a:buFont typeface="Arial"/>
              <a:buNone/>
              <a:defRPr/>
            </a:lvl4pPr>
            <a:lvl5pPr indent="-228600" lvl="4" marL="2286000" algn="l">
              <a:spcBef>
                <a:spcPts val="1000"/>
              </a:spcBef>
              <a:spcAft>
                <a:spcPts val="0"/>
              </a:spcAft>
              <a:buSzPts val="960"/>
              <a:buFont typeface="Arial"/>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8" name="Google Shape;128;p23"/>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9" name="Google Shape;129;p23"/>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3"/>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32" name="Google Shape;132;p23"/>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8DA9DB"/>
                </a:solidFill>
                <a:latin typeface="Arial"/>
                <a:ea typeface="Arial"/>
                <a:cs typeface="Arial"/>
                <a:sym typeface="Arial"/>
              </a:rPr>
              <a:t>“</a:t>
            </a:r>
            <a:endParaRPr/>
          </a:p>
        </p:txBody>
      </p:sp>
      <p:sp>
        <p:nvSpPr>
          <p:cNvPr id="133" name="Google Shape;133;p23"/>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8DA9DB"/>
                </a:solidFill>
                <a:latin typeface="Arial"/>
                <a:ea typeface="Arial"/>
                <a:cs typeface="Arial"/>
                <a:sym typeface="Arial"/>
              </a:rPr>
              <a:t>”</a:t>
            </a:r>
            <a:endParaRPr/>
          </a:p>
        </p:txBody>
      </p:sp>
      <p:pic>
        <p:nvPicPr>
          <p:cNvPr descr="AlAnon Family Groups English NEW.eps" id="134" name="Google Shape;134;p23"/>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35" name="Shape 135"/>
        <p:cNvGrpSpPr/>
        <p:nvPr/>
      </p:nvGrpSpPr>
      <p:grpSpPr>
        <a:xfrm>
          <a:off x="0" y="0"/>
          <a:ext cx="0" cy="0"/>
          <a:chOff x="0" y="0"/>
          <a:chExt cx="0" cy="0"/>
        </a:xfrm>
      </p:grpSpPr>
      <p:sp>
        <p:nvSpPr>
          <p:cNvPr id="136" name="Google Shape;136;p24"/>
          <p:cNvSpPr txBox="1"/>
          <p:nvPr>
            <p:ph type="title"/>
          </p:nvPr>
        </p:nvSpPr>
        <p:spPr>
          <a:xfrm>
            <a:off x="615848" y="609600"/>
            <a:ext cx="6341465"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Arial Black"/>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24"/>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Arial"/>
              <a:buNone/>
              <a:defRPr sz="2400">
                <a:solidFill>
                  <a:schemeClr val="accent1"/>
                </a:solidFill>
              </a:defRPr>
            </a:lvl1pPr>
            <a:lvl2pPr indent="-228600" lvl="1" marL="914400" algn="l">
              <a:spcBef>
                <a:spcPts val="1000"/>
              </a:spcBef>
              <a:spcAft>
                <a:spcPts val="0"/>
              </a:spcAft>
              <a:buSzPts val="1280"/>
              <a:buFont typeface="Arial"/>
              <a:buNone/>
              <a:defRPr/>
            </a:lvl2pPr>
            <a:lvl3pPr indent="-228600" lvl="2" marL="1371600" algn="l">
              <a:spcBef>
                <a:spcPts val="1000"/>
              </a:spcBef>
              <a:spcAft>
                <a:spcPts val="0"/>
              </a:spcAft>
              <a:buSzPts val="1120"/>
              <a:buFont typeface="Arial"/>
              <a:buNone/>
              <a:defRPr/>
            </a:lvl3pPr>
            <a:lvl4pPr indent="-228600" lvl="3" marL="1828800" algn="l">
              <a:spcBef>
                <a:spcPts val="1000"/>
              </a:spcBef>
              <a:spcAft>
                <a:spcPts val="0"/>
              </a:spcAft>
              <a:buSzPts val="960"/>
              <a:buFont typeface="Arial"/>
              <a:buNone/>
              <a:defRPr/>
            </a:lvl4pPr>
            <a:lvl5pPr indent="-228600" lvl="4" marL="2286000" algn="l">
              <a:spcBef>
                <a:spcPts val="1000"/>
              </a:spcBef>
              <a:spcAft>
                <a:spcPts val="0"/>
              </a:spcAft>
              <a:buSzPts val="960"/>
              <a:buFont typeface="Arial"/>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8" name="Google Shape;138;p24"/>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39" name="Google Shape;139;p24"/>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24"/>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24"/>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AlAnon Family Groups English NEW.eps" id="142" name="Google Shape;142;p24"/>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3" name="Shape 143"/>
        <p:cNvGrpSpPr/>
        <p:nvPr/>
      </p:nvGrpSpPr>
      <p:grpSpPr>
        <a:xfrm>
          <a:off x="0" y="0"/>
          <a:ext cx="0" cy="0"/>
          <a:chOff x="0" y="0"/>
          <a:chExt cx="0" cy="0"/>
        </a:xfrm>
      </p:grpSpPr>
      <p:sp>
        <p:nvSpPr>
          <p:cNvPr id="144" name="Google Shape;144;p25"/>
          <p:cNvSpPr txBox="1"/>
          <p:nvPr>
            <p:ph type="title"/>
          </p:nvPr>
        </p:nvSpPr>
        <p:spPr>
          <a:xfrm>
            <a:off x="609599" y="378243"/>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25"/>
          <p:cNvSpPr txBox="1"/>
          <p:nvPr>
            <p:ph idx="1" type="body"/>
          </p:nvPr>
        </p:nvSpPr>
        <p:spPr>
          <a:xfrm rot="5400000">
            <a:off x="1740066" y="824115"/>
            <a:ext cx="4086781" cy="6347714"/>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46" name="Google Shape;146;p25"/>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25"/>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25"/>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AlAnon Family Groups English NEW.eps" id="149" name="Google Shape;149;p25"/>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0" name="Shape 150"/>
        <p:cNvGrpSpPr/>
        <p:nvPr/>
      </p:nvGrpSpPr>
      <p:grpSpPr>
        <a:xfrm>
          <a:off x="0" y="0"/>
          <a:ext cx="0" cy="0"/>
          <a:chOff x="0" y="0"/>
          <a:chExt cx="0" cy="0"/>
        </a:xfrm>
      </p:grpSpPr>
      <p:sp>
        <p:nvSpPr>
          <p:cNvPr id="151" name="Google Shape;151;p26"/>
          <p:cNvSpPr txBox="1"/>
          <p:nvPr>
            <p:ph type="title"/>
          </p:nvPr>
        </p:nvSpPr>
        <p:spPr>
          <a:xfrm rot="5400000">
            <a:off x="3840993" y="2745920"/>
            <a:ext cx="5251451" cy="97881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26"/>
          <p:cNvSpPr txBox="1"/>
          <p:nvPr>
            <p:ph idx="1" type="body"/>
          </p:nvPr>
        </p:nvSpPr>
        <p:spPr>
          <a:xfrm rot="5400000">
            <a:off x="581386" y="637813"/>
            <a:ext cx="5251451" cy="5195026"/>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53" name="Google Shape;153;p26"/>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4" name="Google Shape;154;p26"/>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26"/>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AlAnon Family Groups English NEW.eps" id="156" name="Google Shape;156;p26"/>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4" name="Shape 34"/>
        <p:cNvGrpSpPr/>
        <p:nvPr/>
      </p:nvGrpSpPr>
      <p:grpSpPr>
        <a:xfrm>
          <a:off x="0" y="0"/>
          <a:ext cx="0" cy="0"/>
          <a:chOff x="0" y="0"/>
          <a:chExt cx="0" cy="0"/>
        </a:xfrm>
      </p:grpSpPr>
      <p:sp>
        <p:nvSpPr>
          <p:cNvPr id="35" name="Google Shape;35;p12"/>
          <p:cNvSpPr txBox="1"/>
          <p:nvPr>
            <p:ph type="title"/>
          </p:nvPr>
        </p:nvSpPr>
        <p:spPr>
          <a:xfrm>
            <a:off x="609599" y="378243"/>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2"/>
          <p:cNvSpPr txBox="1"/>
          <p:nvPr>
            <p:ph idx="1" type="body"/>
          </p:nvPr>
        </p:nvSpPr>
        <p:spPr>
          <a:xfrm>
            <a:off x="609599" y="1954582"/>
            <a:ext cx="6347714" cy="4086781"/>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37" name="Google Shape;37;p12"/>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2"/>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AlAnon Family Groups English NEW.eps" id="40" name="Google Shape;40;p12"/>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1" name="Shape 41"/>
        <p:cNvGrpSpPr/>
        <p:nvPr/>
      </p:nvGrpSpPr>
      <p:grpSpPr>
        <a:xfrm>
          <a:off x="0" y="0"/>
          <a:ext cx="0" cy="0"/>
          <a:chOff x="0" y="0"/>
          <a:chExt cx="0" cy="0"/>
        </a:xfrm>
      </p:grpSpPr>
      <p:sp>
        <p:nvSpPr>
          <p:cNvPr id="42" name="Google Shape;42;p13"/>
          <p:cNvSpPr txBox="1"/>
          <p:nvPr>
            <p:ph type="title"/>
          </p:nvPr>
        </p:nvSpPr>
        <p:spPr>
          <a:xfrm>
            <a:off x="609600"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3"/>
          <p:cNvSpPr txBox="1"/>
          <p:nvPr>
            <p:ph idx="1" type="body"/>
          </p:nvPr>
        </p:nvSpPr>
        <p:spPr>
          <a:xfrm>
            <a:off x="609600" y="2160589"/>
            <a:ext cx="3088109"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44" name="Google Shape;44;p13"/>
          <p:cNvSpPr txBox="1"/>
          <p:nvPr>
            <p:ph idx="2" type="body"/>
          </p:nvPr>
        </p:nvSpPr>
        <p:spPr>
          <a:xfrm>
            <a:off x="3869204" y="2160590"/>
            <a:ext cx="3088110"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45" name="Google Shape;45;p13"/>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3"/>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AlAnon Family Groups English NEW.eps" id="48" name="Google Shape;48;p13"/>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9" name="Shape 49"/>
        <p:cNvGrpSpPr/>
        <p:nvPr/>
      </p:nvGrpSpPr>
      <p:grpSpPr>
        <a:xfrm>
          <a:off x="0" y="0"/>
          <a:ext cx="0" cy="0"/>
          <a:chOff x="0" y="0"/>
          <a:chExt cx="0" cy="0"/>
        </a:xfrm>
      </p:grpSpPr>
      <p:sp>
        <p:nvSpPr>
          <p:cNvPr id="50" name="Google Shape;50;p14"/>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Arial Black"/>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4"/>
          <p:cNvSpPr txBox="1"/>
          <p:nvPr>
            <p:ph idx="1" type="body"/>
          </p:nvPr>
        </p:nvSpPr>
        <p:spPr>
          <a:xfrm>
            <a:off x="609599"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52" name="Google Shape;52;p14"/>
          <p:cNvSpPr txBox="1"/>
          <p:nvPr>
            <p:ph idx="2" type="body"/>
          </p:nvPr>
        </p:nvSpPr>
        <p:spPr>
          <a:xfrm>
            <a:off x="609599"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3" name="Google Shape;53;p14"/>
          <p:cNvSpPr txBox="1"/>
          <p:nvPr>
            <p:ph idx="3" type="body"/>
          </p:nvPr>
        </p:nvSpPr>
        <p:spPr>
          <a:xfrm>
            <a:off x="3866640"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54" name="Google Shape;54;p14"/>
          <p:cNvSpPr txBox="1"/>
          <p:nvPr>
            <p:ph idx="4" type="body"/>
          </p:nvPr>
        </p:nvSpPr>
        <p:spPr>
          <a:xfrm>
            <a:off x="3866640"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5" name="Google Shape;55;p14"/>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4"/>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4"/>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AlAnon Family Groups English NEW.eps" id="58" name="Google Shape;58;p14"/>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59" name="Shape 59"/>
        <p:cNvGrpSpPr/>
        <p:nvPr/>
      </p:nvGrpSpPr>
      <p:grpSpPr>
        <a:xfrm>
          <a:off x="0" y="0"/>
          <a:ext cx="0" cy="0"/>
          <a:chOff x="0" y="0"/>
          <a:chExt cx="0" cy="0"/>
        </a:xfrm>
      </p:grpSpPr>
      <p:grpSp>
        <p:nvGrpSpPr>
          <p:cNvPr id="60" name="Google Shape;60;p15"/>
          <p:cNvGrpSpPr/>
          <p:nvPr/>
        </p:nvGrpSpPr>
        <p:grpSpPr>
          <a:xfrm>
            <a:off x="-8466" y="-8468"/>
            <a:ext cx="9169804" cy="6874935"/>
            <a:chOff x="-8466" y="-8468"/>
            <a:chExt cx="9169804" cy="6874935"/>
          </a:xfrm>
        </p:grpSpPr>
        <p:cxnSp>
          <p:nvCxnSpPr>
            <p:cNvPr id="61" name="Google Shape;61;p15"/>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62" name="Google Shape;62;p15"/>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63" name="Google Shape;63;p15"/>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5"/>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5"/>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dk1">
                <a:alpha val="819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5"/>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chemeClr val="dk1">
                <a:alpha val="80000"/>
              </a:schemeClr>
            </a:solidFill>
            <a:ln>
              <a:noFill/>
            </a:ln>
          </p:spPr>
        </p:sp>
        <p:sp>
          <p:nvSpPr>
            <p:cNvPr id="67" name="Google Shape;67;p15"/>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8DA9DB">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5"/>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rgbClr val="3947CF">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5"/>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rgbClr val="3947CF">
                <a:alpha val="800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5"/>
            <p:cNvSpPr/>
            <p:nvPr/>
          </p:nvSpPr>
          <p:spPr>
            <a:xfrm>
              <a:off x="-8466" y="-8468"/>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84705"/>
              </a:schemeClr>
            </a:solidFill>
            <a:ln>
              <a:noFill/>
            </a:ln>
          </p:spPr>
        </p:sp>
      </p:grpSp>
      <p:sp>
        <p:nvSpPr>
          <p:cNvPr id="71" name="Google Shape;71;p15"/>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4400"/>
              <a:buFont typeface="Arial Black"/>
              <a:buNone/>
              <a:defRPr sz="4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5"/>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73" name="Google Shape;73;p15"/>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5"/>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5"/>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6" name="Shape 76"/>
        <p:cNvGrpSpPr/>
        <p:nvPr/>
      </p:nvGrpSpPr>
      <p:grpSpPr>
        <a:xfrm>
          <a:off x="0" y="0"/>
          <a:ext cx="0" cy="0"/>
          <a:chOff x="0" y="0"/>
          <a:chExt cx="0" cy="0"/>
        </a:xfrm>
      </p:grpSpPr>
      <p:sp>
        <p:nvSpPr>
          <p:cNvPr id="77" name="Google Shape;77;p16"/>
          <p:cNvSpPr txBox="1"/>
          <p:nvPr>
            <p:ph type="title"/>
          </p:nvPr>
        </p:nvSpPr>
        <p:spPr>
          <a:xfrm>
            <a:off x="609598" y="2700868"/>
            <a:ext cx="6347715"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Arial Black"/>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6"/>
          <p:cNvSpPr txBox="1"/>
          <p:nvPr>
            <p:ph idx="1" type="body"/>
          </p:nvPr>
        </p:nvSpPr>
        <p:spPr>
          <a:xfrm>
            <a:off x="609598" y="4527448"/>
            <a:ext cx="6347715"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79" name="Google Shape;79;p16"/>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6"/>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6"/>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2" name="Shape 82"/>
        <p:cNvGrpSpPr/>
        <p:nvPr/>
      </p:nvGrpSpPr>
      <p:grpSpPr>
        <a:xfrm>
          <a:off x="0" y="0"/>
          <a:ext cx="0" cy="0"/>
          <a:chOff x="0" y="0"/>
          <a:chExt cx="0" cy="0"/>
        </a:xfrm>
      </p:grpSpPr>
      <p:sp>
        <p:nvSpPr>
          <p:cNvPr id="83" name="Google Shape;83;p17"/>
          <p:cNvSpPr txBox="1"/>
          <p:nvPr>
            <p:ph type="title"/>
          </p:nvPr>
        </p:nvSpPr>
        <p:spPr>
          <a:xfrm>
            <a:off x="609599"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7"/>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7"/>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AlAnon Family Groups English NEW.eps" id="87" name="Google Shape;87;p17"/>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8" name="Shape 88"/>
        <p:cNvGrpSpPr/>
        <p:nvPr/>
      </p:nvGrpSpPr>
      <p:grpSpPr>
        <a:xfrm>
          <a:off x="0" y="0"/>
          <a:ext cx="0" cy="0"/>
          <a:chOff x="0" y="0"/>
          <a:chExt cx="0" cy="0"/>
        </a:xfrm>
      </p:grpSpPr>
      <p:sp>
        <p:nvSpPr>
          <p:cNvPr id="89" name="Google Shape;89;p18"/>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8"/>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AlAnon Family Groups English NEW.eps" id="92" name="Google Shape;92;p18"/>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3" name="Shape 93"/>
        <p:cNvGrpSpPr/>
        <p:nvPr/>
      </p:nvGrpSpPr>
      <p:grpSpPr>
        <a:xfrm>
          <a:off x="0" y="0"/>
          <a:ext cx="0" cy="0"/>
          <a:chOff x="0" y="0"/>
          <a:chExt cx="0" cy="0"/>
        </a:xfrm>
      </p:grpSpPr>
      <p:sp>
        <p:nvSpPr>
          <p:cNvPr id="94" name="Google Shape;94;p19"/>
          <p:cNvSpPr txBox="1"/>
          <p:nvPr>
            <p:ph type="title"/>
          </p:nvPr>
        </p:nvSpPr>
        <p:spPr>
          <a:xfrm>
            <a:off x="609599" y="1498604"/>
            <a:ext cx="2790182"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Arial Black"/>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9"/>
          <p:cNvSpPr txBox="1"/>
          <p:nvPr>
            <p:ph idx="1" type="body"/>
          </p:nvPr>
        </p:nvSpPr>
        <p:spPr>
          <a:xfrm>
            <a:off x="3571275" y="514925"/>
            <a:ext cx="3386037"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6" name="Google Shape;96;p19"/>
          <p:cNvSpPr txBox="1"/>
          <p:nvPr>
            <p:ph idx="2" type="body"/>
          </p:nvPr>
        </p:nvSpPr>
        <p:spPr>
          <a:xfrm>
            <a:off x="609599" y="2777069"/>
            <a:ext cx="2790182"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840"/>
              <a:buNone/>
              <a:defRPr sz="1050"/>
            </a:lvl2pPr>
            <a:lvl3pPr indent="-228600" lvl="2" marL="1371600" algn="l">
              <a:spcBef>
                <a:spcPts val="1000"/>
              </a:spcBef>
              <a:spcAft>
                <a:spcPts val="0"/>
              </a:spcAft>
              <a:buSzPts val="720"/>
              <a:buNone/>
              <a:defRPr sz="900"/>
            </a:lvl3pPr>
            <a:lvl4pPr indent="-228600" lvl="3" marL="1828800" algn="l">
              <a:spcBef>
                <a:spcPts val="1000"/>
              </a:spcBef>
              <a:spcAft>
                <a:spcPts val="0"/>
              </a:spcAft>
              <a:buSzPts val="600"/>
              <a:buNone/>
              <a:defRPr sz="750"/>
            </a:lvl4pPr>
            <a:lvl5pPr indent="-228600" lvl="4" marL="2286000" algn="l">
              <a:spcBef>
                <a:spcPts val="1000"/>
              </a:spcBef>
              <a:spcAft>
                <a:spcPts val="0"/>
              </a:spcAft>
              <a:buSzPts val="600"/>
              <a:buNone/>
              <a:defRPr sz="750"/>
            </a:lvl5pPr>
            <a:lvl6pPr indent="-228600" lvl="5" marL="2743200" algn="l">
              <a:spcBef>
                <a:spcPts val="1000"/>
              </a:spcBef>
              <a:spcAft>
                <a:spcPts val="0"/>
              </a:spcAft>
              <a:buSzPts val="600"/>
              <a:buNone/>
              <a:defRPr sz="750"/>
            </a:lvl6pPr>
            <a:lvl7pPr indent="-228600" lvl="6" marL="3200400" algn="l">
              <a:spcBef>
                <a:spcPts val="1000"/>
              </a:spcBef>
              <a:spcAft>
                <a:spcPts val="0"/>
              </a:spcAft>
              <a:buSzPts val="600"/>
              <a:buNone/>
              <a:defRPr sz="750"/>
            </a:lvl7pPr>
            <a:lvl8pPr indent="-228600" lvl="7" marL="3657600" algn="l">
              <a:spcBef>
                <a:spcPts val="1000"/>
              </a:spcBef>
              <a:spcAft>
                <a:spcPts val="0"/>
              </a:spcAft>
              <a:buSzPts val="600"/>
              <a:buNone/>
              <a:defRPr sz="750"/>
            </a:lvl8pPr>
            <a:lvl9pPr indent="-228600" lvl="8" marL="4114800" algn="l">
              <a:spcBef>
                <a:spcPts val="1000"/>
              </a:spcBef>
              <a:spcAft>
                <a:spcPts val="0"/>
              </a:spcAft>
              <a:buSzPts val="600"/>
              <a:buNone/>
              <a:defRPr sz="750"/>
            </a:lvl9pPr>
          </a:lstStyle>
          <a:p/>
        </p:txBody>
      </p:sp>
      <p:sp>
        <p:nvSpPr>
          <p:cNvPr id="97" name="Google Shape;97;p19"/>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9"/>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AlAnon Family Groups English NEW.eps" id="100" name="Google Shape;100;p19"/>
          <p:cNvPicPr preferRelativeResize="0"/>
          <p:nvPr/>
        </p:nvPicPr>
        <p:blipFill rotWithShape="1">
          <a:blip r:embed="rId2">
            <a:alphaModFix/>
          </a:blip>
          <a:srcRect b="0" l="0" r="0" t="0"/>
          <a:stretch/>
        </p:blipFill>
        <p:spPr>
          <a:xfrm>
            <a:off x="2260277" y="6079546"/>
            <a:ext cx="2789695" cy="6858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10"/>
          <p:cNvGrpSpPr/>
          <p:nvPr/>
        </p:nvGrpSpPr>
        <p:grpSpPr>
          <a:xfrm>
            <a:off x="-8467" y="-8468"/>
            <a:ext cx="9169805" cy="6874935"/>
            <a:chOff x="-8467" y="-8468"/>
            <a:chExt cx="9169805" cy="6874935"/>
          </a:xfrm>
        </p:grpSpPr>
        <p:sp>
          <p:nvSpPr>
            <p:cNvPr id="11" name="Google Shape;11;p10"/>
            <p:cNvSpPr/>
            <p:nvPr/>
          </p:nvSpPr>
          <p:spPr>
            <a:xfrm>
              <a:off x="-8467" y="4013200"/>
              <a:ext cx="457200" cy="2853267"/>
            </a:xfrm>
            <a:custGeom>
              <a:rect b="b" l="l" r="r" t="t"/>
              <a:pathLst>
                <a:path extrusionOk="0" h="2853267" w="45720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 name="Google Shape;12;p10"/>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13" name="Google Shape;13;p10"/>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14" name="Google Shape;14;p10"/>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0"/>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0"/>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dk1">
                <a:alpha val="819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0"/>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chemeClr val="dk1">
                <a:alpha val="8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18" name="Google Shape;18;p10"/>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8DA9DB">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10"/>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rgbClr val="3947CF">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10"/>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rgbClr val="3947CF">
                <a:alpha val="800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10"/>
          <p:cNvSpPr txBox="1"/>
          <p:nvPr>
            <p:ph type="title"/>
          </p:nvPr>
        </p:nvSpPr>
        <p:spPr>
          <a:xfrm>
            <a:off x="609599" y="378243"/>
            <a:ext cx="6347713"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Arial Black"/>
              <a:buNone/>
              <a:defRPr b="0" i="0" sz="3600" u="none" cap="none" strike="noStrike">
                <a:solidFill>
                  <a:schemeClr val="accent1"/>
                </a:solidFill>
                <a:latin typeface="Arial Black"/>
                <a:ea typeface="Arial Black"/>
                <a:cs typeface="Arial Black"/>
                <a:sym typeface="Arial Black"/>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2" name="Google Shape;22;p10"/>
          <p:cNvSpPr txBox="1"/>
          <p:nvPr>
            <p:ph idx="1" type="body"/>
          </p:nvPr>
        </p:nvSpPr>
        <p:spPr>
          <a:xfrm>
            <a:off x="609599" y="1954582"/>
            <a:ext cx="6347714" cy="4086781"/>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Arial"/>
                <a:ea typeface="Arial"/>
                <a:cs typeface="Arial"/>
                <a:sym typeface="Arial"/>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Arial"/>
                <a:ea typeface="Arial"/>
                <a:cs typeface="Arial"/>
                <a:sym typeface="Arial"/>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Arial"/>
                <a:ea typeface="Arial"/>
                <a:cs typeface="Arial"/>
                <a:sym typeface="Arial"/>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Arial"/>
                <a:ea typeface="Arial"/>
                <a:cs typeface="Arial"/>
                <a:sym typeface="Arial"/>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Arial"/>
                <a:ea typeface="Arial"/>
                <a:cs typeface="Arial"/>
                <a:sym typeface="Arial"/>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Google Shape;23;p10"/>
          <p:cNvSpPr txBox="1"/>
          <p:nvPr>
            <p:ph idx="10" type="dt"/>
          </p:nvPr>
        </p:nvSpPr>
        <p:spPr>
          <a:xfrm>
            <a:off x="5405258" y="6041363"/>
            <a:ext cx="786222"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sz="900">
                <a:solidFill>
                  <a:srgbClr val="2E75B5"/>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4" name="Google Shape;24;p10"/>
          <p:cNvSpPr txBox="1"/>
          <p:nvPr>
            <p:ph idx="11" type="ftr"/>
          </p:nvPr>
        </p:nvSpPr>
        <p:spPr>
          <a:xfrm>
            <a:off x="609600" y="6041363"/>
            <a:ext cx="202343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5" name="Google Shape;25;p1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sz="900" u="none">
                <a:solidFill>
                  <a:schemeClr val="accent1"/>
                </a:solidFill>
                <a:latin typeface="Trebuchet MS"/>
                <a:ea typeface="Trebuchet MS"/>
                <a:cs typeface="Trebuchet MS"/>
                <a:sym typeface="Trebuchet MS"/>
              </a:defRPr>
            </a:lvl1pPr>
            <a:lvl2pPr indent="0" lvl="1" marL="0" marR="0" rtl="0" algn="r">
              <a:spcBef>
                <a:spcPts val="0"/>
              </a:spcBef>
              <a:buNone/>
              <a:defRPr b="0" sz="900" u="none">
                <a:solidFill>
                  <a:schemeClr val="accent1"/>
                </a:solidFill>
                <a:latin typeface="Trebuchet MS"/>
                <a:ea typeface="Trebuchet MS"/>
                <a:cs typeface="Trebuchet MS"/>
                <a:sym typeface="Trebuchet MS"/>
              </a:defRPr>
            </a:lvl2pPr>
            <a:lvl3pPr indent="0" lvl="2" marL="0" marR="0" rtl="0" algn="r">
              <a:spcBef>
                <a:spcPts val="0"/>
              </a:spcBef>
              <a:buNone/>
              <a:defRPr b="0" sz="900" u="none">
                <a:solidFill>
                  <a:schemeClr val="accent1"/>
                </a:solidFill>
                <a:latin typeface="Trebuchet MS"/>
                <a:ea typeface="Trebuchet MS"/>
                <a:cs typeface="Trebuchet MS"/>
                <a:sym typeface="Trebuchet MS"/>
              </a:defRPr>
            </a:lvl3pPr>
            <a:lvl4pPr indent="0" lvl="3" marL="0" marR="0" rtl="0" algn="r">
              <a:spcBef>
                <a:spcPts val="0"/>
              </a:spcBef>
              <a:buNone/>
              <a:defRPr b="0" sz="900" u="none">
                <a:solidFill>
                  <a:schemeClr val="accent1"/>
                </a:solidFill>
                <a:latin typeface="Trebuchet MS"/>
                <a:ea typeface="Trebuchet MS"/>
                <a:cs typeface="Trebuchet MS"/>
                <a:sym typeface="Trebuchet MS"/>
              </a:defRPr>
            </a:lvl4pPr>
            <a:lvl5pPr indent="0" lvl="4" marL="0" marR="0" rtl="0" algn="r">
              <a:spcBef>
                <a:spcPts val="0"/>
              </a:spcBef>
              <a:buNone/>
              <a:defRPr b="0" sz="900" u="none">
                <a:solidFill>
                  <a:schemeClr val="accent1"/>
                </a:solidFill>
                <a:latin typeface="Trebuchet MS"/>
                <a:ea typeface="Trebuchet MS"/>
                <a:cs typeface="Trebuchet MS"/>
                <a:sym typeface="Trebuchet MS"/>
              </a:defRPr>
            </a:lvl5pPr>
            <a:lvl6pPr indent="0" lvl="5" marL="0" marR="0" rtl="0" algn="r">
              <a:spcBef>
                <a:spcPts val="0"/>
              </a:spcBef>
              <a:buNone/>
              <a:defRPr b="0" sz="900" u="none">
                <a:solidFill>
                  <a:schemeClr val="accent1"/>
                </a:solidFill>
                <a:latin typeface="Trebuchet MS"/>
                <a:ea typeface="Trebuchet MS"/>
                <a:cs typeface="Trebuchet MS"/>
                <a:sym typeface="Trebuchet MS"/>
              </a:defRPr>
            </a:lvl6pPr>
            <a:lvl7pPr indent="0" lvl="6" marL="0" marR="0" rtl="0" algn="r">
              <a:spcBef>
                <a:spcPts val="0"/>
              </a:spcBef>
              <a:buNone/>
              <a:defRPr b="0" sz="900" u="none">
                <a:solidFill>
                  <a:schemeClr val="accent1"/>
                </a:solidFill>
                <a:latin typeface="Trebuchet MS"/>
                <a:ea typeface="Trebuchet MS"/>
                <a:cs typeface="Trebuchet MS"/>
                <a:sym typeface="Trebuchet MS"/>
              </a:defRPr>
            </a:lvl7pPr>
            <a:lvl8pPr indent="0" lvl="7" marL="0" marR="0" rtl="0" algn="r">
              <a:spcBef>
                <a:spcPts val="0"/>
              </a:spcBef>
              <a:buNone/>
              <a:defRPr b="0" sz="900" u="none">
                <a:solidFill>
                  <a:schemeClr val="accent1"/>
                </a:solidFill>
                <a:latin typeface="Trebuchet MS"/>
                <a:ea typeface="Trebuchet MS"/>
                <a:cs typeface="Trebuchet MS"/>
                <a:sym typeface="Trebuchet MS"/>
              </a:defRPr>
            </a:lvl8pPr>
            <a:lvl9pPr indent="0" lvl="8" marL="0" marR="0" rtl="0" algn="r">
              <a:spcBef>
                <a:spcPts val="0"/>
              </a:spcBef>
              <a:buNone/>
              <a:defRPr b="0" sz="900" u="non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png"/><Relationship Id="rId4" Type="http://schemas.openxmlformats.org/officeDocument/2006/relationships/image" Target="../media/image3.jpg"/><Relationship Id="rId5"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6.jpg"/><Relationship Id="rId4" Type="http://schemas.openxmlformats.org/officeDocument/2006/relationships/image" Target="../media/image15.jpg"/><Relationship Id="rId5" Type="http://schemas.openxmlformats.org/officeDocument/2006/relationships/image" Target="../media/image11.jpg"/><Relationship Id="rId6" Type="http://schemas.openxmlformats.org/officeDocument/2006/relationships/image" Target="../media/image12.jpg"/><Relationship Id="rId7" Type="http://schemas.openxmlformats.org/officeDocument/2006/relationships/image" Target="../media/image9.jpg"/><Relationship Id="rId8" Type="http://schemas.openxmlformats.org/officeDocument/2006/relationships/image" Target="../media/image1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8.jpg"/><Relationship Id="rId4" Type="http://schemas.openxmlformats.org/officeDocument/2006/relationships/image" Target="../media/image8.jpg"/><Relationship Id="rId5"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
          <p:cNvSpPr txBox="1"/>
          <p:nvPr>
            <p:ph type="title"/>
          </p:nvPr>
        </p:nvSpPr>
        <p:spPr>
          <a:xfrm>
            <a:off x="609599" y="3926747"/>
            <a:ext cx="6347714" cy="881062"/>
          </a:xfrm>
          <a:prstGeom prst="rect">
            <a:avLst/>
          </a:prstGeom>
          <a:noFill/>
          <a:ln>
            <a:noFill/>
          </a:ln>
        </p:spPr>
        <p:txBody>
          <a:bodyPr anchorCtr="0" anchor="b" bIns="45700" lIns="91425" spcFirstLastPara="1" rIns="91425" wrap="square" tIns="45700">
            <a:normAutofit fontScale="90000"/>
          </a:bodyPr>
          <a:lstStyle/>
          <a:p>
            <a:pPr indent="0" lvl="0" marL="0" rtl="0" algn="ctr">
              <a:spcBef>
                <a:spcPts val="0"/>
              </a:spcBef>
              <a:spcAft>
                <a:spcPts val="0"/>
              </a:spcAft>
              <a:buClr>
                <a:schemeClr val="accent1"/>
              </a:buClr>
              <a:buSzPct val="100000"/>
              <a:buFont typeface="Arial Black"/>
              <a:buNone/>
            </a:pPr>
            <a:r>
              <a:rPr lang="en-US" sz="2800"/>
              <a:t>Al-Anon Family Groups </a:t>
            </a:r>
            <a:br>
              <a:rPr lang="en-US" sz="2800"/>
            </a:br>
            <a:r>
              <a:rPr lang="en-US" sz="2800"/>
              <a:t>Copyright &amp; Trademark Protection</a:t>
            </a:r>
            <a:endParaRPr/>
          </a:p>
        </p:txBody>
      </p:sp>
      <p:pic>
        <p:nvPicPr>
          <p:cNvPr descr="The futuristic interface of a planet" id="163" name="Google Shape;163;p1"/>
          <p:cNvPicPr preferRelativeResize="0"/>
          <p:nvPr/>
        </p:nvPicPr>
        <p:blipFill rotWithShape="1">
          <a:blip r:embed="rId3">
            <a:alphaModFix/>
          </a:blip>
          <a:srcRect b="-2" l="0" r="-2" t="0"/>
          <a:stretch/>
        </p:blipFill>
        <p:spPr>
          <a:xfrm>
            <a:off x="609599" y="406028"/>
            <a:ext cx="6347714" cy="3482552"/>
          </a:xfrm>
          <a:prstGeom prst="rect">
            <a:avLst/>
          </a:prstGeom>
          <a:noFill/>
          <a:ln>
            <a:noFill/>
          </a:ln>
        </p:spPr>
      </p:pic>
      <p:sp>
        <p:nvSpPr>
          <p:cNvPr id="164" name="Google Shape;164;p1"/>
          <p:cNvSpPr txBox="1"/>
          <p:nvPr>
            <p:ph idx="1" type="body"/>
          </p:nvPr>
        </p:nvSpPr>
        <p:spPr>
          <a:xfrm>
            <a:off x="609599" y="4924539"/>
            <a:ext cx="6347714" cy="881062"/>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SzPts val="1920"/>
              <a:buNone/>
            </a:pPr>
            <a:r>
              <a:rPr lang="en-US" sz="2400"/>
              <a:t>Understanding the new world reality and how members can help protect Al-Anon’s name</a:t>
            </a:r>
            <a:endParaRPr/>
          </a:p>
        </p:txBody>
      </p:sp>
      <p:sp>
        <p:nvSpPr>
          <p:cNvPr id="165" name="Google Shape;165;p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
          <p:cNvSpPr txBox="1"/>
          <p:nvPr>
            <p:ph type="title"/>
          </p:nvPr>
        </p:nvSpPr>
        <p:spPr>
          <a:xfrm>
            <a:off x="609599" y="378243"/>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Arial Black"/>
              <a:buNone/>
            </a:pPr>
            <a:r>
              <a:rPr lang="en-US"/>
              <a:t>  COPYRIGHT</a:t>
            </a:r>
            <a:endParaRPr/>
          </a:p>
        </p:txBody>
      </p:sp>
      <p:sp>
        <p:nvSpPr>
          <p:cNvPr id="172" name="Google Shape;172;p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None/>
            </a:pPr>
            <a:fld id="{00000000-1234-1234-1234-123412341234}" type="slidenum">
              <a:rPr lang="en-US"/>
              <a:t>‹#›</a:t>
            </a:fld>
            <a:endParaRPr/>
          </a:p>
        </p:txBody>
      </p:sp>
      <p:grpSp>
        <p:nvGrpSpPr>
          <p:cNvPr id="173" name="Google Shape;173;p2"/>
          <p:cNvGrpSpPr/>
          <p:nvPr/>
        </p:nvGrpSpPr>
        <p:grpSpPr>
          <a:xfrm>
            <a:off x="609599" y="1400986"/>
            <a:ext cx="6347714" cy="4640174"/>
            <a:chOff x="0" y="202"/>
            <a:chExt cx="6347714" cy="4640174"/>
          </a:xfrm>
        </p:grpSpPr>
        <p:sp>
          <p:nvSpPr>
            <p:cNvPr id="174" name="Google Shape;174;p2"/>
            <p:cNvSpPr/>
            <p:nvPr/>
          </p:nvSpPr>
          <p:spPr>
            <a:xfrm>
              <a:off x="0" y="202"/>
              <a:ext cx="6347714" cy="1149433"/>
            </a:xfrm>
            <a:prstGeom prst="roundRect">
              <a:avLst>
                <a:gd fmla="val 16667" name="adj"/>
              </a:avLst>
            </a:prstGeom>
            <a:solidFill>
              <a:schemeClr val="accent2"/>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
            <p:cNvSpPr txBox="1"/>
            <p:nvPr/>
          </p:nvSpPr>
          <p:spPr>
            <a:xfrm>
              <a:off x="56111" y="56313"/>
              <a:ext cx="6235492" cy="1037211"/>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Clr>
                  <a:schemeClr val="lt1"/>
                </a:buClr>
                <a:buSzPts val="2400"/>
                <a:buFont typeface="Arial"/>
                <a:buNone/>
              </a:pPr>
              <a:r>
                <a:rPr b="1" lang="en-US" sz="2400">
                  <a:solidFill>
                    <a:schemeClr val="lt1"/>
                  </a:solidFill>
                  <a:latin typeface="Arial"/>
                  <a:ea typeface="Arial"/>
                  <a:cs typeface="Arial"/>
                  <a:sym typeface="Arial"/>
                </a:rPr>
                <a:t>What</a:t>
              </a:r>
              <a:r>
                <a:rPr lang="en-US" sz="2400">
                  <a:solidFill>
                    <a:schemeClr val="lt1"/>
                  </a:solidFill>
                  <a:latin typeface="Arial"/>
                  <a:ea typeface="Arial"/>
                  <a:cs typeface="Arial"/>
                  <a:sym typeface="Arial"/>
                </a:rPr>
                <a:t>: The exclusive legal right given to an originator to print, publish, perform, film or record a piece of work</a:t>
              </a:r>
              <a:endParaRPr/>
            </a:p>
          </p:txBody>
        </p:sp>
        <p:sp>
          <p:nvSpPr>
            <p:cNvPr id="176" name="Google Shape;176;p2"/>
            <p:cNvSpPr/>
            <p:nvPr/>
          </p:nvSpPr>
          <p:spPr>
            <a:xfrm>
              <a:off x="0" y="1163782"/>
              <a:ext cx="6347714" cy="1149433"/>
            </a:xfrm>
            <a:prstGeom prst="roundRect">
              <a:avLst>
                <a:gd fmla="val 16667" name="adj"/>
              </a:avLst>
            </a:prstGeom>
            <a:solidFill>
              <a:schemeClr val="accent2"/>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
            <p:cNvSpPr txBox="1"/>
            <p:nvPr/>
          </p:nvSpPr>
          <p:spPr>
            <a:xfrm>
              <a:off x="56111" y="1219893"/>
              <a:ext cx="6235492" cy="1037211"/>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Clr>
                  <a:schemeClr val="lt1"/>
                </a:buClr>
                <a:buSzPts val="2400"/>
                <a:buFont typeface="Arial"/>
                <a:buNone/>
              </a:pPr>
              <a:r>
                <a:rPr b="1" lang="en-US" sz="2400">
                  <a:solidFill>
                    <a:schemeClr val="lt1"/>
                  </a:solidFill>
                  <a:latin typeface="Arial"/>
                  <a:ea typeface="Arial"/>
                  <a:cs typeface="Arial"/>
                  <a:sym typeface="Arial"/>
                </a:rPr>
                <a:t>Why</a:t>
              </a:r>
              <a:r>
                <a:rPr lang="en-US" sz="2400">
                  <a:solidFill>
                    <a:schemeClr val="lt1"/>
                  </a:solidFill>
                  <a:latin typeface="Arial"/>
                  <a:ea typeface="Arial"/>
                  <a:cs typeface="Arial"/>
                  <a:sym typeface="Arial"/>
                </a:rPr>
                <a:t>: Protects the collective wisdom of </a:t>
              </a:r>
              <a:br>
                <a:rPr lang="en-US" sz="2400">
                  <a:solidFill>
                    <a:schemeClr val="lt1"/>
                  </a:solidFill>
                  <a:latin typeface="Arial"/>
                  <a:ea typeface="Arial"/>
                  <a:cs typeface="Arial"/>
                  <a:sym typeface="Arial"/>
                </a:rPr>
              </a:br>
              <a:r>
                <a:rPr lang="en-US" sz="2400">
                  <a:solidFill>
                    <a:schemeClr val="lt1"/>
                  </a:solidFill>
                  <a:latin typeface="Arial"/>
                  <a:ea typeface="Arial"/>
                  <a:cs typeface="Arial"/>
                  <a:sym typeface="Arial"/>
                </a:rPr>
                <a:t>Al-Anon members</a:t>
              </a:r>
              <a:endParaRPr/>
            </a:p>
          </p:txBody>
        </p:sp>
        <p:sp>
          <p:nvSpPr>
            <p:cNvPr id="178" name="Google Shape;178;p2"/>
            <p:cNvSpPr/>
            <p:nvPr/>
          </p:nvSpPr>
          <p:spPr>
            <a:xfrm>
              <a:off x="0" y="2327363"/>
              <a:ext cx="6347714" cy="1149433"/>
            </a:xfrm>
            <a:prstGeom prst="roundRect">
              <a:avLst>
                <a:gd fmla="val 16667" name="adj"/>
              </a:avLst>
            </a:prstGeom>
            <a:solidFill>
              <a:schemeClr val="accent2"/>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
            <p:cNvSpPr txBox="1"/>
            <p:nvPr/>
          </p:nvSpPr>
          <p:spPr>
            <a:xfrm>
              <a:off x="56111" y="2383474"/>
              <a:ext cx="6235492" cy="1037211"/>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Clr>
                  <a:schemeClr val="lt1"/>
                </a:buClr>
                <a:buSzPts val="2400"/>
                <a:buFont typeface="Arial"/>
                <a:buNone/>
              </a:pPr>
              <a:r>
                <a:rPr b="1" lang="en-US" sz="2400">
                  <a:solidFill>
                    <a:schemeClr val="lt1"/>
                  </a:solidFill>
                  <a:latin typeface="Arial"/>
                  <a:ea typeface="Arial"/>
                  <a:cs typeface="Arial"/>
                  <a:sym typeface="Arial"/>
                </a:rPr>
                <a:t>How</a:t>
              </a:r>
              <a:r>
                <a:rPr lang="en-US" sz="2400">
                  <a:solidFill>
                    <a:schemeClr val="lt1"/>
                  </a:solidFill>
                  <a:latin typeface="Arial"/>
                  <a:ea typeface="Arial"/>
                  <a:cs typeface="Arial"/>
                  <a:sym typeface="Arial"/>
                </a:rPr>
                <a:t>: Ensuring only the entity which owns the rights can legally use it</a:t>
              </a:r>
              <a:endParaRPr/>
            </a:p>
          </p:txBody>
        </p:sp>
        <p:sp>
          <p:nvSpPr>
            <p:cNvPr id="180" name="Google Shape;180;p2"/>
            <p:cNvSpPr/>
            <p:nvPr/>
          </p:nvSpPr>
          <p:spPr>
            <a:xfrm>
              <a:off x="0" y="3490943"/>
              <a:ext cx="6347714" cy="1149433"/>
            </a:xfrm>
            <a:prstGeom prst="roundRect">
              <a:avLst>
                <a:gd fmla="val 16667" name="adj"/>
              </a:avLst>
            </a:prstGeom>
            <a:solidFill>
              <a:schemeClr val="accent2"/>
            </a:solidFill>
            <a:ln cap="rnd"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
            <p:cNvSpPr txBox="1"/>
            <p:nvPr/>
          </p:nvSpPr>
          <p:spPr>
            <a:xfrm>
              <a:off x="56111" y="3547054"/>
              <a:ext cx="6235492" cy="1037211"/>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Clr>
                  <a:schemeClr val="lt1"/>
                </a:buClr>
                <a:buSzPts val="2400"/>
                <a:buFont typeface="Arial"/>
                <a:buNone/>
              </a:pPr>
              <a:r>
                <a:rPr b="1" lang="en-US" sz="2400">
                  <a:solidFill>
                    <a:schemeClr val="lt1"/>
                  </a:solidFill>
                  <a:latin typeface="Arial"/>
                  <a:ea typeface="Arial"/>
                  <a:cs typeface="Arial"/>
                  <a:sym typeface="Arial"/>
                </a:rPr>
                <a:t>When</a:t>
              </a:r>
              <a:r>
                <a:rPr lang="en-US" sz="2400">
                  <a:solidFill>
                    <a:schemeClr val="lt1"/>
                  </a:solidFill>
                  <a:latin typeface="Arial"/>
                  <a:ea typeface="Arial"/>
                  <a:cs typeface="Arial"/>
                  <a:sym typeface="Arial"/>
                </a:rPr>
                <a:t>: All the time</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
          <p:cNvSpPr txBox="1"/>
          <p:nvPr>
            <p:ph type="title"/>
          </p:nvPr>
        </p:nvSpPr>
        <p:spPr>
          <a:xfrm>
            <a:off x="609600" y="609600"/>
            <a:ext cx="6347714"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Arial Black"/>
              <a:buNone/>
            </a:pPr>
            <a:r>
              <a:rPr lang="en-US"/>
              <a:t> TRADEMARKS</a:t>
            </a:r>
            <a:endParaRPr/>
          </a:p>
        </p:txBody>
      </p:sp>
      <p:sp>
        <p:nvSpPr>
          <p:cNvPr id="188" name="Google Shape;188;p3"/>
          <p:cNvSpPr txBox="1"/>
          <p:nvPr>
            <p:ph idx="1" type="body"/>
          </p:nvPr>
        </p:nvSpPr>
        <p:spPr>
          <a:xfrm>
            <a:off x="609600" y="2840477"/>
            <a:ext cx="3088109" cy="3200884"/>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920"/>
              <a:buChar char="►"/>
            </a:pPr>
            <a:r>
              <a:rPr lang="en-US" sz="2400"/>
              <a:t>Names:</a:t>
            </a:r>
            <a:endParaRPr/>
          </a:p>
          <a:p>
            <a:pPr indent="-285750" lvl="1" marL="742950" rtl="0" algn="l">
              <a:spcBef>
                <a:spcPts val="1000"/>
              </a:spcBef>
              <a:spcAft>
                <a:spcPts val="0"/>
              </a:spcAft>
              <a:buSzPts val="1600"/>
              <a:buChar char="►"/>
            </a:pPr>
            <a:r>
              <a:rPr lang="en-US" sz="2000"/>
              <a:t>AL-ANON</a:t>
            </a:r>
            <a:endParaRPr/>
          </a:p>
          <a:p>
            <a:pPr indent="-285750" lvl="1" marL="742950" rtl="0" algn="l">
              <a:spcBef>
                <a:spcPts val="1000"/>
              </a:spcBef>
              <a:spcAft>
                <a:spcPts val="0"/>
              </a:spcAft>
              <a:buSzPts val="1600"/>
              <a:buChar char="►"/>
            </a:pPr>
            <a:r>
              <a:rPr lang="en-US" sz="2000"/>
              <a:t>ALATEEN</a:t>
            </a:r>
            <a:endParaRPr/>
          </a:p>
          <a:p>
            <a:pPr indent="-220980" lvl="0" marL="342900" rtl="0" algn="l">
              <a:spcBef>
                <a:spcPts val="1000"/>
              </a:spcBef>
              <a:spcAft>
                <a:spcPts val="0"/>
              </a:spcAft>
              <a:buSzPts val="1920"/>
              <a:buNone/>
            </a:pPr>
            <a:r>
              <a:t/>
            </a:r>
            <a:endParaRPr sz="2400"/>
          </a:p>
        </p:txBody>
      </p:sp>
      <p:sp>
        <p:nvSpPr>
          <p:cNvPr id="189" name="Google Shape;189;p3"/>
          <p:cNvSpPr txBox="1"/>
          <p:nvPr>
            <p:ph idx="2" type="body"/>
          </p:nvPr>
        </p:nvSpPr>
        <p:spPr>
          <a:xfrm>
            <a:off x="3869204" y="2840477"/>
            <a:ext cx="3088110" cy="3200886"/>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920"/>
              <a:buChar char="►"/>
            </a:pPr>
            <a:r>
              <a:rPr lang="en-US" sz="2400"/>
              <a:t>Symbols and Logos</a:t>
            </a:r>
            <a:endParaRPr/>
          </a:p>
          <a:p>
            <a:pPr indent="-251459" lvl="0" marL="342900" rtl="0" algn="l">
              <a:spcBef>
                <a:spcPts val="1000"/>
              </a:spcBef>
              <a:spcAft>
                <a:spcPts val="0"/>
              </a:spcAft>
              <a:buSzPts val="1440"/>
              <a:buNone/>
            </a:pPr>
            <a:r>
              <a:t/>
            </a:r>
            <a:endParaRPr/>
          </a:p>
        </p:txBody>
      </p:sp>
      <p:sp>
        <p:nvSpPr>
          <p:cNvPr id="190" name="Google Shape;190;p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91" name="Google Shape;191;p3"/>
          <p:cNvSpPr txBox="1"/>
          <p:nvPr/>
        </p:nvSpPr>
        <p:spPr>
          <a:xfrm>
            <a:off x="695348" y="1476787"/>
            <a:ext cx="6261966" cy="1320800"/>
          </a:xfrm>
          <a:prstGeom prst="rect">
            <a:avLst/>
          </a:prstGeom>
          <a:noFill/>
          <a:ln>
            <a:noFill/>
          </a:ln>
        </p:spPr>
        <p:txBody>
          <a:bodyPr anchorCtr="0" anchor="t" bIns="45700" lIns="91425" spcFirstLastPara="1" rIns="91425" wrap="square" tIns="45700">
            <a:normAutofit/>
          </a:bodyPr>
          <a:lstStyle/>
          <a:p>
            <a:pPr indent="-342900" lvl="0" marL="342900" marR="0" rtl="0" algn="l">
              <a:spcBef>
                <a:spcPts val="0"/>
              </a:spcBef>
              <a:spcAft>
                <a:spcPts val="0"/>
              </a:spcAft>
              <a:buClr>
                <a:schemeClr val="accent1"/>
              </a:buClr>
              <a:buSzPts val="1920"/>
              <a:buFont typeface="Noto Sans Symbols"/>
              <a:buChar char="►"/>
            </a:pPr>
            <a:r>
              <a:rPr lang="en-US" sz="2400">
                <a:solidFill>
                  <a:srgbClr val="3F3F3F"/>
                </a:solidFill>
                <a:latin typeface="Arial"/>
                <a:ea typeface="Arial"/>
                <a:cs typeface="Arial"/>
                <a:sym typeface="Arial"/>
              </a:rPr>
              <a:t>Al-Anon “marks” registered with the U.S. Patent and Trademark Office (and global equivalents)</a:t>
            </a:r>
            <a:endParaRPr/>
          </a:p>
        </p:txBody>
      </p:sp>
      <p:pic>
        <p:nvPicPr>
          <p:cNvPr descr="Shape&#10;&#10;Description automatically generated" id="192" name="Google Shape;192;p3"/>
          <p:cNvPicPr preferRelativeResize="0"/>
          <p:nvPr/>
        </p:nvPicPr>
        <p:blipFill rotWithShape="1">
          <a:blip r:embed="rId3">
            <a:alphaModFix/>
          </a:blip>
          <a:srcRect b="0" l="0" r="0" t="0"/>
          <a:stretch/>
        </p:blipFill>
        <p:spPr>
          <a:xfrm>
            <a:off x="5268479" y="4277527"/>
            <a:ext cx="874776" cy="762000"/>
          </a:xfrm>
          <a:prstGeom prst="rect">
            <a:avLst/>
          </a:prstGeom>
          <a:noFill/>
          <a:ln>
            <a:noFill/>
          </a:ln>
        </p:spPr>
      </p:pic>
      <p:pic>
        <p:nvPicPr>
          <p:cNvPr descr="Logo, company name&#10;&#10;Description automatically generated" id="193" name="Google Shape;193;p3"/>
          <p:cNvPicPr preferRelativeResize="0"/>
          <p:nvPr/>
        </p:nvPicPr>
        <p:blipFill rotWithShape="1">
          <a:blip r:embed="rId4">
            <a:alphaModFix/>
          </a:blip>
          <a:srcRect b="0" l="0" r="0" t="0"/>
          <a:stretch/>
        </p:blipFill>
        <p:spPr>
          <a:xfrm>
            <a:off x="4295339" y="4718545"/>
            <a:ext cx="896013" cy="722445"/>
          </a:xfrm>
          <a:prstGeom prst="rect">
            <a:avLst/>
          </a:prstGeom>
          <a:noFill/>
          <a:ln>
            <a:noFill/>
          </a:ln>
        </p:spPr>
      </p:pic>
      <p:pic>
        <p:nvPicPr>
          <p:cNvPr descr="Shape, icon&#10;&#10;Description automatically generated" id="194" name="Google Shape;194;p3"/>
          <p:cNvPicPr preferRelativeResize="0"/>
          <p:nvPr/>
        </p:nvPicPr>
        <p:blipFill rotWithShape="1">
          <a:blip r:embed="rId5">
            <a:alphaModFix/>
          </a:blip>
          <a:srcRect b="0" l="0" r="0" t="0"/>
          <a:stretch/>
        </p:blipFill>
        <p:spPr>
          <a:xfrm>
            <a:off x="4265612" y="3724976"/>
            <a:ext cx="955466" cy="78639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4"/>
          <p:cNvSpPr txBox="1"/>
          <p:nvPr>
            <p:ph type="title"/>
          </p:nvPr>
        </p:nvSpPr>
        <p:spPr>
          <a:xfrm>
            <a:off x="609599" y="378243"/>
            <a:ext cx="6347713" cy="13208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accent1"/>
              </a:buClr>
              <a:buSzPts val="3600"/>
              <a:buFont typeface="Arial Black"/>
              <a:buNone/>
            </a:pPr>
            <a:r>
              <a:rPr lang="en-US">
                <a:latin typeface="Arial Black"/>
                <a:ea typeface="Arial Black"/>
                <a:cs typeface="Arial Black"/>
                <a:sym typeface="Arial Black"/>
              </a:rPr>
              <a:t>Violating Copyright Harms Al-Anon</a:t>
            </a:r>
            <a:endParaRPr/>
          </a:p>
        </p:txBody>
      </p:sp>
      <p:pic>
        <p:nvPicPr>
          <p:cNvPr descr="Diagram&#10;&#10;Description automatically generated" id="201" name="Google Shape;201;p4"/>
          <p:cNvPicPr preferRelativeResize="0"/>
          <p:nvPr>
            <p:ph idx="1" type="body"/>
          </p:nvPr>
        </p:nvPicPr>
        <p:blipFill rotWithShape="1">
          <a:blip r:embed="rId3">
            <a:alphaModFix/>
          </a:blip>
          <a:srcRect b="0" l="0" r="0" t="0"/>
          <a:stretch/>
        </p:blipFill>
        <p:spPr>
          <a:xfrm>
            <a:off x="1242174" y="1896216"/>
            <a:ext cx="5082562" cy="3629581"/>
          </a:xfrm>
          <a:prstGeom prst="rect">
            <a:avLst/>
          </a:prstGeom>
          <a:noFill/>
          <a:ln>
            <a:noFill/>
          </a:ln>
          <a:effectLst>
            <a:outerShdw blurRad="292100" rotWithShape="0" algn="tl" dir="2700000" dist="139700">
              <a:srgbClr val="333333">
                <a:alpha val="64705"/>
              </a:srgbClr>
            </a:outerShdw>
          </a:effectLst>
        </p:spPr>
      </p:pic>
      <p:sp>
        <p:nvSpPr>
          <p:cNvPr id="202" name="Google Shape;202;p4"/>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5"/>
          <p:cNvSpPr txBox="1"/>
          <p:nvPr>
            <p:ph type="title"/>
          </p:nvPr>
        </p:nvSpPr>
        <p:spPr>
          <a:xfrm>
            <a:off x="609599" y="378243"/>
            <a:ext cx="6347713" cy="13208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accent1"/>
              </a:buClr>
              <a:buSzPts val="3600"/>
              <a:buFont typeface="Arial Black"/>
              <a:buNone/>
            </a:pPr>
            <a:r>
              <a:rPr lang="en-US">
                <a:latin typeface="Arial Black"/>
                <a:ea typeface="Arial Black"/>
                <a:cs typeface="Arial Black"/>
                <a:sym typeface="Arial Black"/>
              </a:rPr>
              <a:t>Violating Copyright Harms Al-Anon</a:t>
            </a:r>
            <a:endParaRPr/>
          </a:p>
        </p:txBody>
      </p:sp>
      <p:sp>
        <p:nvSpPr>
          <p:cNvPr id="209" name="Google Shape;209;p5"/>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None/>
            </a:pPr>
            <a:fld id="{00000000-1234-1234-1234-123412341234}" type="slidenum">
              <a:rPr lang="en-US"/>
              <a:t>‹#›</a:t>
            </a:fld>
            <a:endParaRPr/>
          </a:p>
        </p:txBody>
      </p:sp>
      <p:pic>
        <p:nvPicPr>
          <p:cNvPr descr="A person sitting at a desk with a computer&#10;&#10;Description automatically generated with low confidence" id="210" name="Google Shape;210;p5"/>
          <p:cNvPicPr preferRelativeResize="0"/>
          <p:nvPr>
            <p:ph idx="1" type="body"/>
          </p:nvPr>
        </p:nvPicPr>
        <p:blipFill rotWithShape="1">
          <a:blip r:embed="rId3">
            <a:alphaModFix/>
          </a:blip>
          <a:srcRect b="0" l="0" r="0" t="0"/>
          <a:stretch/>
        </p:blipFill>
        <p:spPr>
          <a:xfrm>
            <a:off x="1013712" y="2006441"/>
            <a:ext cx="5943600" cy="33432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6"/>
          <p:cNvSpPr txBox="1"/>
          <p:nvPr>
            <p:ph type="title"/>
          </p:nvPr>
        </p:nvSpPr>
        <p:spPr>
          <a:xfrm>
            <a:off x="609599" y="378243"/>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Arial Black"/>
              <a:buNone/>
            </a:pPr>
            <a:r>
              <a:rPr lang="en-US">
                <a:latin typeface="Arial Black"/>
                <a:ea typeface="Arial Black"/>
                <a:cs typeface="Arial Black"/>
                <a:sym typeface="Arial Black"/>
              </a:rPr>
              <a:t>Common Violations of Copyright</a:t>
            </a:r>
            <a:endParaRPr/>
          </a:p>
          <a:p>
            <a:pPr indent="0" lvl="0" marL="0" rtl="0" algn="l">
              <a:spcBef>
                <a:spcPts val="0"/>
              </a:spcBef>
              <a:spcAft>
                <a:spcPts val="0"/>
              </a:spcAft>
              <a:buClr>
                <a:schemeClr val="accent1"/>
              </a:buClr>
              <a:buSzPts val="3600"/>
              <a:buFont typeface="Arial Black"/>
              <a:buNone/>
            </a:pPr>
            <a:r>
              <a:t/>
            </a:r>
            <a:endParaRPr/>
          </a:p>
        </p:txBody>
      </p:sp>
      <p:sp>
        <p:nvSpPr>
          <p:cNvPr id="217" name="Google Shape;217;p6"/>
          <p:cNvSpPr txBox="1"/>
          <p:nvPr>
            <p:ph idx="1" type="body"/>
          </p:nvPr>
        </p:nvSpPr>
        <p:spPr>
          <a:xfrm>
            <a:off x="609599" y="1810809"/>
            <a:ext cx="6347714" cy="435995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760"/>
              <a:buChar char="►"/>
            </a:pPr>
            <a:r>
              <a:rPr lang="en-US" sz="2200">
                <a:solidFill>
                  <a:srgbClr val="2F5496"/>
                </a:solidFill>
                <a:latin typeface="Arial"/>
                <a:ea typeface="Arial"/>
                <a:cs typeface="Arial"/>
                <a:sym typeface="Arial"/>
              </a:rPr>
              <a:t>Reproducing Conference Approved Literature</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solidFill>
                <a:srgbClr val="404040"/>
              </a:solidFill>
            </a:endParaRPr>
          </a:p>
          <a:p>
            <a:pPr indent="-342900" lvl="0" marL="342900" rtl="0" algn="l">
              <a:spcBef>
                <a:spcPts val="600"/>
              </a:spcBef>
              <a:spcAft>
                <a:spcPts val="0"/>
              </a:spcAft>
              <a:buSzPts val="1760"/>
              <a:buChar char="►"/>
            </a:pPr>
            <a:r>
              <a:rPr lang="en-US" sz="2200">
                <a:solidFill>
                  <a:srgbClr val="2F5496"/>
                </a:solidFill>
                <a:latin typeface="Arial"/>
                <a:ea typeface="Arial"/>
                <a:cs typeface="Arial"/>
                <a:sym typeface="Arial"/>
              </a:rPr>
              <a:t>Using the Al-Anon Logo or Name on Social Media Pages or Websites</a:t>
            </a:r>
            <a:endParaRPr/>
          </a:p>
          <a:p>
            <a:pPr indent="-342900" lvl="0" marL="342900" rtl="0" algn="l">
              <a:spcBef>
                <a:spcPts val="1000"/>
              </a:spcBef>
              <a:spcAft>
                <a:spcPts val="0"/>
              </a:spcAft>
              <a:buSzPts val="1760"/>
              <a:buChar char="►"/>
            </a:pPr>
            <a:r>
              <a:rPr lang="en-US" sz="2200">
                <a:solidFill>
                  <a:srgbClr val="2F5496"/>
                </a:solidFill>
                <a:latin typeface="Arial"/>
                <a:ea typeface="Arial"/>
                <a:cs typeface="Arial"/>
                <a:sym typeface="Arial"/>
              </a:rPr>
              <a:t>Modifying the Al-Anon or Alateen Logo</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p:txBody>
      </p:sp>
      <p:sp>
        <p:nvSpPr>
          <p:cNvPr id="218" name="Google Shape;218;p6"/>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descr="A picture containing diagram&#10;&#10;Description automatically generated" id="219" name="Google Shape;219;p6"/>
          <p:cNvPicPr preferRelativeResize="0"/>
          <p:nvPr/>
        </p:nvPicPr>
        <p:blipFill rotWithShape="1">
          <a:blip r:embed="rId3">
            <a:alphaModFix/>
          </a:blip>
          <a:srcRect b="0" l="0" r="0" t="0"/>
          <a:stretch/>
        </p:blipFill>
        <p:spPr>
          <a:xfrm>
            <a:off x="871709" y="2323866"/>
            <a:ext cx="1557445" cy="1142787"/>
          </a:xfrm>
          <a:prstGeom prst="rect">
            <a:avLst/>
          </a:prstGeom>
          <a:noFill/>
          <a:ln>
            <a:noFill/>
          </a:ln>
        </p:spPr>
      </p:pic>
      <p:pic>
        <p:nvPicPr>
          <p:cNvPr descr="Diagram&#10;&#10;Description automatically generated" id="220" name="Google Shape;220;p6"/>
          <p:cNvPicPr preferRelativeResize="0"/>
          <p:nvPr/>
        </p:nvPicPr>
        <p:blipFill rotWithShape="1">
          <a:blip r:embed="rId4">
            <a:alphaModFix/>
          </a:blip>
          <a:srcRect b="0" l="0" r="0" t="0"/>
          <a:stretch/>
        </p:blipFill>
        <p:spPr>
          <a:xfrm>
            <a:off x="2858910" y="2252023"/>
            <a:ext cx="1119679" cy="1267337"/>
          </a:xfrm>
          <a:prstGeom prst="rect">
            <a:avLst/>
          </a:prstGeom>
          <a:noFill/>
          <a:ln>
            <a:noFill/>
          </a:ln>
        </p:spPr>
      </p:pic>
      <p:pic>
        <p:nvPicPr>
          <p:cNvPr id="221" name="Google Shape;221;p6"/>
          <p:cNvPicPr preferRelativeResize="0"/>
          <p:nvPr/>
        </p:nvPicPr>
        <p:blipFill rotWithShape="1">
          <a:blip r:embed="rId5">
            <a:alphaModFix/>
          </a:blip>
          <a:srcRect b="0" l="0" r="0" t="0"/>
          <a:stretch/>
        </p:blipFill>
        <p:spPr>
          <a:xfrm>
            <a:off x="4512393" y="2255737"/>
            <a:ext cx="1544118" cy="1167647"/>
          </a:xfrm>
          <a:prstGeom prst="rect">
            <a:avLst/>
          </a:prstGeom>
          <a:noFill/>
          <a:ln>
            <a:noFill/>
          </a:ln>
        </p:spPr>
      </p:pic>
      <p:pic>
        <p:nvPicPr>
          <p:cNvPr id="222" name="Google Shape;222;p6"/>
          <p:cNvPicPr preferRelativeResize="0"/>
          <p:nvPr/>
        </p:nvPicPr>
        <p:blipFill rotWithShape="1">
          <a:blip r:embed="rId6">
            <a:alphaModFix/>
          </a:blip>
          <a:srcRect b="0" l="0" r="0" t="0"/>
          <a:stretch/>
        </p:blipFill>
        <p:spPr>
          <a:xfrm>
            <a:off x="934902" y="4713856"/>
            <a:ext cx="1748842" cy="1379224"/>
          </a:xfrm>
          <a:prstGeom prst="rect">
            <a:avLst/>
          </a:prstGeom>
          <a:noFill/>
          <a:ln>
            <a:noFill/>
          </a:ln>
        </p:spPr>
      </p:pic>
      <p:pic>
        <p:nvPicPr>
          <p:cNvPr descr="A picture containing text, tool, wrench&#10;&#10;Description automatically generated" id="223" name="Google Shape;223;p6"/>
          <p:cNvPicPr preferRelativeResize="0"/>
          <p:nvPr/>
        </p:nvPicPr>
        <p:blipFill rotWithShape="1">
          <a:blip r:embed="rId7">
            <a:alphaModFix/>
          </a:blip>
          <a:srcRect b="0" l="0" r="0" t="0"/>
          <a:stretch/>
        </p:blipFill>
        <p:spPr>
          <a:xfrm>
            <a:off x="2810858" y="4759698"/>
            <a:ext cx="1543819" cy="1256788"/>
          </a:xfrm>
          <a:prstGeom prst="rect">
            <a:avLst/>
          </a:prstGeom>
          <a:noFill/>
          <a:ln>
            <a:noFill/>
          </a:ln>
        </p:spPr>
      </p:pic>
      <p:pic>
        <p:nvPicPr>
          <p:cNvPr descr="Icon&#10;&#10;Description automatically generated" id="224" name="Google Shape;224;p6"/>
          <p:cNvPicPr preferRelativeResize="0"/>
          <p:nvPr/>
        </p:nvPicPr>
        <p:blipFill rotWithShape="1">
          <a:blip r:embed="rId8">
            <a:alphaModFix/>
          </a:blip>
          <a:srcRect b="0" l="0" r="0" t="0"/>
          <a:stretch/>
        </p:blipFill>
        <p:spPr>
          <a:xfrm>
            <a:off x="4574050" y="4713346"/>
            <a:ext cx="1502816" cy="134949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7"/>
          <p:cNvSpPr txBox="1"/>
          <p:nvPr>
            <p:ph type="title"/>
          </p:nvPr>
        </p:nvSpPr>
        <p:spPr>
          <a:xfrm>
            <a:off x="609599" y="609600"/>
            <a:ext cx="6686146" cy="1320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Arial Black"/>
              <a:buNone/>
            </a:pPr>
            <a:r>
              <a:rPr lang="en-US">
                <a:latin typeface="Arial Black"/>
                <a:ea typeface="Arial Black"/>
                <a:cs typeface="Arial Black"/>
                <a:sym typeface="Arial Black"/>
              </a:rPr>
              <a:t>Permission to Use</a:t>
            </a:r>
            <a:endParaRPr/>
          </a:p>
        </p:txBody>
      </p:sp>
      <p:sp>
        <p:nvSpPr>
          <p:cNvPr id="231" name="Google Shape;231;p7"/>
          <p:cNvSpPr txBox="1"/>
          <p:nvPr>
            <p:ph idx="1" type="body"/>
          </p:nvPr>
        </p:nvSpPr>
        <p:spPr>
          <a:xfrm>
            <a:off x="609599" y="1333243"/>
            <a:ext cx="3090672" cy="59715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SzPts val="2240"/>
              <a:buNone/>
            </a:pPr>
            <a:r>
              <a:rPr lang="en-US" sz="2800">
                <a:solidFill>
                  <a:schemeClr val="accent1"/>
                </a:solidFill>
                <a:latin typeface="Arial Black"/>
                <a:ea typeface="Arial Black"/>
                <a:cs typeface="Arial Black"/>
                <a:sym typeface="Arial Black"/>
              </a:rPr>
              <a:t>Traditional</a:t>
            </a:r>
            <a:endParaRPr/>
          </a:p>
        </p:txBody>
      </p:sp>
      <p:sp>
        <p:nvSpPr>
          <p:cNvPr id="232" name="Google Shape;232;p7"/>
          <p:cNvSpPr txBox="1"/>
          <p:nvPr>
            <p:ph idx="2" type="body"/>
          </p:nvPr>
        </p:nvSpPr>
        <p:spPr>
          <a:xfrm>
            <a:off x="609599" y="1904753"/>
            <a:ext cx="3090672" cy="4014784"/>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SzPts val="1600"/>
              <a:buChar char="►"/>
            </a:pPr>
            <a:r>
              <a:rPr lang="en-US" sz="2000">
                <a:latin typeface="Arial"/>
                <a:ea typeface="Arial"/>
                <a:cs typeface="Arial"/>
                <a:sym typeface="Arial"/>
              </a:rPr>
              <a:t>Al-Anon name &amp; logo</a:t>
            </a:r>
            <a:endParaRPr/>
          </a:p>
          <a:p>
            <a:pPr indent="-285750" lvl="1" marL="742950" rtl="0" algn="l">
              <a:spcBef>
                <a:spcPts val="1000"/>
              </a:spcBef>
              <a:spcAft>
                <a:spcPts val="0"/>
              </a:spcAft>
              <a:buSzPts val="1440"/>
              <a:buChar char="►"/>
            </a:pPr>
            <a:r>
              <a:rPr lang="en-US" sz="1800">
                <a:latin typeface="Arial"/>
                <a:ea typeface="Arial"/>
                <a:cs typeface="Arial"/>
                <a:sym typeface="Arial"/>
              </a:rPr>
              <a:t>Group and registered service arm event flyers</a:t>
            </a:r>
            <a:endParaRPr/>
          </a:p>
          <a:p>
            <a:pPr indent="-285750" lvl="1" marL="742950" rtl="0" algn="l">
              <a:spcBef>
                <a:spcPts val="1000"/>
              </a:spcBef>
              <a:spcAft>
                <a:spcPts val="0"/>
              </a:spcAft>
              <a:buSzPts val="1440"/>
              <a:buChar char="►"/>
            </a:pPr>
            <a:r>
              <a:rPr lang="en-US" sz="1800">
                <a:latin typeface="Arial"/>
                <a:ea typeface="Arial"/>
                <a:cs typeface="Arial"/>
                <a:sym typeface="Arial"/>
              </a:rPr>
              <a:t>Registered service arm websites and social media pages</a:t>
            </a:r>
            <a:endParaRPr/>
          </a:p>
          <a:p>
            <a:pPr indent="-342900" lvl="0" marL="342900" rtl="0" algn="l">
              <a:spcBef>
                <a:spcPts val="1000"/>
              </a:spcBef>
              <a:spcAft>
                <a:spcPts val="0"/>
              </a:spcAft>
              <a:buSzPts val="1600"/>
              <a:buChar char="►"/>
            </a:pPr>
            <a:r>
              <a:rPr lang="en-US" sz="2000"/>
              <a:t>Al-Anon Guidelines</a:t>
            </a:r>
            <a:endParaRPr/>
          </a:p>
          <a:p>
            <a:pPr indent="-285750" lvl="1" marL="742950" rtl="0" algn="l">
              <a:spcBef>
                <a:spcPts val="1000"/>
              </a:spcBef>
              <a:spcAft>
                <a:spcPts val="0"/>
              </a:spcAft>
              <a:buSzPts val="1440"/>
              <a:buChar char="►"/>
            </a:pPr>
            <a:r>
              <a:rPr lang="en-US" sz="1800"/>
              <a:t>Photocopies created by members, groups, and service arms</a:t>
            </a:r>
            <a:endParaRPr/>
          </a:p>
        </p:txBody>
      </p:sp>
      <p:sp>
        <p:nvSpPr>
          <p:cNvPr id="233" name="Google Shape;233;p7"/>
          <p:cNvSpPr txBox="1"/>
          <p:nvPr>
            <p:ph idx="3" type="body"/>
          </p:nvPr>
        </p:nvSpPr>
        <p:spPr>
          <a:xfrm>
            <a:off x="3866640" y="1333243"/>
            <a:ext cx="3090672" cy="59715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SzPts val="2240"/>
              <a:buNone/>
            </a:pPr>
            <a:r>
              <a:rPr lang="en-US" sz="2800">
                <a:solidFill>
                  <a:schemeClr val="accent1"/>
                </a:solidFill>
                <a:latin typeface="Arial Black"/>
                <a:ea typeface="Arial Black"/>
                <a:cs typeface="Arial Black"/>
                <a:sym typeface="Arial Black"/>
              </a:rPr>
              <a:t>Explicit</a:t>
            </a:r>
            <a:endParaRPr/>
          </a:p>
        </p:txBody>
      </p:sp>
      <p:sp>
        <p:nvSpPr>
          <p:cNvPr id="234" name="Google Shape;234;p7"/>
          <p:cNvSpPr txBox="1"/>
          <p:nvPr>
            <p:ph idx="4" type="body"/>
          </p:nvPr>
        </p:nvSpPr>
        <p:spPr>
          <a:xfrm>
            <a:off x="3866640" y="1904753"/>
            <a:ext cx="3090672" cy="4014784"/>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SzPts val="1600"/>
              <a:buChar char="►"/>
            </a:pPr>
            <a:r>
              <a:rPr lang="en-US" sz="2000"/>
              <a:t>Excerpts from CAL</a:t>
            </a:r>
            <a:endParaRPr/>
          </a:p>
          <a:p>
            <a:pPr indent="-285750" lvl="1" marL="742950" rtl="0" algn="l">
              <a:spcBef>
                <a:spcPts val="1000"/>
              </a:spcBef>
              <a:spcAft>
                <a:spcPts val="0"/>
              </a:spcAft>
              <a:buSzPts val="1440"/>
              <a:buChar char="►"/>
            </a:pPr>
            <a:r>
              <a:rPr lang="en-US" sz="1800"/>
              <a:t>Members, groups, and registered service arms may reprint limited excerpts with approval.</a:t>
            </a:r>
            <a:endParaRPr/>
          </a:p>
          <a:p>
            <a:pPr indent="-342900" lvl="0" marL="342900" rtl="0" algn="l">
              <a:spcBef>
                <a:spcPts val="1000"/>
              </a:spcBef>
              <a:spcAft>
                <a:spcPts val="0"/>
              </a:spcAft>
              <a:buSzPts val="1600"/>
              <a:buChar char="►"/>
            </a:pPr>
            <a:r>
              <a:rPr lang="en-US" sz="2000"/>
              <a:t>CAL in meetings</a:t>
            </a:r>
            <a:endParaRPr/>
          </a:p>
          <a:p>
            <a:pPr indent="-285750" lvl="1" marL="742950" rtl="0" algn="l">
              <a:spcBef>
                <a:spcPts val="1000"/>
              </a:spcBef>
              <a:spcAft>
                <a:spcPts val="0"/>
              </a:spcAft>
              <a:buSzPts val="1440"/>
              <a:buChar char="►"/>
            </a:pPr>
            <a:r>
              <a:rPr lang="en-US" sz="1800"/>
              <a:t>Groups may photocopy or post CAL readings for the duration of the meeting only.</a:t>
            </a:r>
            <a:endParaRPr/>
          </a:p>
        </p:txBody>
      </p:sp>
      <p:sp>
        <p:nvSpPr>
          <p:cNvPr id="235" name="Google Shape;235;p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236" name="Google Shape;236;p7"/>
          <p:cNvPicPr preferRelativeResize="0"/>
          <p:nvPr/>
        </p:nvPicPr>
        <p:blipFill rotWithShape="1">
          <a:blip r:embed="rId3">
            <a:alphaModFix/>
          </a:blip>
          <a:srcRect b="0" l="0" r="0" t="0"/>
          <a:stretch/>
        </p:blipFill>
        <p:spPr>
          <a:xfrm>
            <a:off x="705521" y="5390367"/>
            <a:ext cx="2962334" cy="36435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8"/>
          <p:cNvSpPr txBox="1"/>
          <p:nvPr>
            <p:ph type="title"/>
          </p:nvPr>
        </p:nvSpPr>
        <p:spPr>
          <a:xfrm>
            <a:off x="609599" y="378243"/>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Arial Black"/>
              <a:buNone/>
            </a:pPr>
            <a:r>
              <a:rPr lang="en-US">
                <a:latin typeface="Arial Black"/>
                <a:ea typeface="Arial Black"/>
                <a:cs typeface="Arial Black"/>
                <a:sym typeface="Arial Black"/>
              </a:rPr>
              <a:t>Resources</a:t>
            </a:r>
            <a:endParaRPr/>
          </a:p>
        </p:txBody>
      </p:sp>
      <p:sp>
        <p:nvSpPr>
          <p:cNvPr id="243" name="Google Shape;243;p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descr="2022-2025 Al-Anon/Alateen Service Manual (P24-27) v2" id="244" name="Google Shape;244;p8"/>
          <p:cNvPicPr preferRelativeResize="0"/>
          <p:nvPr/>
        </p:nvPicPr>
        <p:blipFill rotWithShape="1">
          <a:blip r:embed="rId3">
            <a:alphaModFix/>
          </a:blip>
          <a:srcRect b="0" l="0" r="0" t="0"/>
          <a:stretch/>
        </p:blipFill>
        <p:spPr>
          <a:xfrm rot="-408573">
            <a:off x="1450260" y="1478656"/>
            <a:ext cx="2290478" cy="3241243"/>
          </a:xfrm>
          <a:prstGeom prst="rect">
            <a:avLst/>
          </a:prstGeom>
          <a:noFill/>
          <a:ln>
            <a:noFill/>
          </a:ln>
        </p:spPr>
      </p:pic>
      <p:pic>
        <p:nvPicPr>
          <p:cNvPr descr="Additional Image" id="245" name="Google Shape;245;p8"/>
          <p:cNvPicPr preferRelativeResize="0"/>
          <p:nvPr/>
        </p:nvPicPr>
        <p:blipFill rotWithShape="1">
          <a:blip r:embed="rId4">
            <a:alphaModFix/>
          </a:blip>
          <a:srcRect b="0" l="0" r="0" t="0"/>
          <a:stretch/>
        </p:blipFill>
        <p:spPr>
          <a:xfrm rot="731793">
            <a:off x="4549041" y="1151983"/>
            <a:ext cx="1418504" cy="3234188"/>
          </a:xfrm>
          <a:prstGeom prst="rect">
            <a:avLst/>
          </a:prstGeom>
          <a:noFill/>
          <a:ln>
            <a:noFill/>
          </a:ln>
        </p:spPr>
      </p:pic>
      <p:pic>
        <p:nvPicPr>
          <p:cNvPr id="246" name="Google Shape;246;p8"/>
          <p:cNvPicPr preferRelativeResize="0"/>
          <p:nvPr>
            <p:ph idx="1" type="body"/>
          </p:nvPr>
        </p:nvPicPr>
        <p:blipFill rotWithShape="1">
          <a:blip r:embed="rId5">
            <a:alphaModFix/>
          </a:blip>
          <a:srcRect b="0" l="0" r="0" t="0"/>
          <a:stretch/>
        </p:blipFill>
        <p:spPr>
          <a:xfrm>
            <a:off x="3202919" y="4867403"/>
            <a:ext cx="3673330" cy="84259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9"/>
          <p:cNvSpPr txBox="1"/>
          <p:nvPr>
            <p:ph type="title"/>
          </p:nvPr>
        </p:nvSpPr>
        <p:spPr>
          <a:xfrm>
            <a:off x="609599" y="378243"/>
            <a:ext cx="6347713" cy="13208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accent1"/>
              </a:buClr>
              <a:buSzPts val="2500"/>
              <a:buFont typeface="Arial Black"/>
              <a:buNone/>
            </a:pPr>
            <a:r>
              <a:rPr lang="en-US" sz="2500"/>
              <a:t>Thank you for your efforts to share this message and protect Al-Anon’s trademark name and copyrights!</a:t>
            </a:r>
            <a:endParaRPr/>
          </a:p>
        </p:txBody>
      </p:sp>
      <p:sp>
        <p:nvSpPr>
          <p:cNvPr id="253" name="Google Shape;253;p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None/>
            </a:pPr>
            <a:fld id="{00000000-1234-1234-1234-123412341234}" type="slidenum">
              <a:rPr lang="en-US"/>
              <a:t>‹#›</a:t>
            </a:fld>
            <a:endParaRPr/>
          </a:p>
        </p:txBody>
      </p:sp>
      <p:pic>
        <p:nvPicPr>
          <p:cNvPr descr="Shape, icon&#10;&#10;Description automatically generated" id="254" name="Google Shape;254;p9"/>
          <p:cNvPicPr preferRelativeResize="0"/>
          <p:nvPr/>
        </p:nvPicPr>
        <p:blipFill rotWithShape="1">
          <a:blip r:embed="rId3">
            <a:alphaModFix/>
          </a:blip>
          <a:srcRect b="0" l="0" r="0" t="0"/>
          <a:stretch/>
        </p:blipFill>
        <p:spPr>
          <a:xfrm>
            <a:off x="1414164" y="1699043"/>
            <a:ext cx="4738581" cy="390007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Facet">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2022-09-09T18:21:31Z</dcterms:created>
  <dc:creator>Anne Peacock</dc:creator>
</cp:coreProperties>
</file>